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62" r:id="rId1"/>
  </p:sldMasterIdLst>
  <p:notesMasterIdLst>
    <p:notesMasterId r:id="rId22"/>
  </p:notesMasterIdLst>
  <p:handoutMasterIdLst>
    <p:handoutMasterId r:id="rId23"/>
  </p:handoutMasterIdLst>
  <p:sldIdLst>
    <p:sldId id="622" r:id="rId2"/>
    <p:sldId id="623" r:id="rId3"/>
    <p:sldId id="629" r:id="rId4"/>
    <p:sldId id="426" r:id="rId5"/>
    <p:sldId id="405" r:id="rId6"/>
    <p:sldId id="630" r:id="rId7"/>
    <p:sldId id="626" r:id="rId8"/>
    <p:sldId id="627" r:id="rId9"/>
    <p:sldId id="628" r:id="rId10"/>
    <p:sldId id="631" r:id="rId11"/>
    <p:sldId id="633" r:id="rId12"/>
    <p:sldId id="270" r:id="rId13"/>
    <p:sldId id="636" r:id="rId14"/>
    <p:sldId id="637" r:id="rId15"/>
    <p:sldId id="632" r:id="rId16"/>
    <p:sldId id="269" r:id="rId17"/>
    <p:sldId id="634" r:id="rId18"/>
    <p:sldId id="635" r:id="rId19"/>
    <p:sldId id="421" r:id="rId20"/>
    <p:sldId id="624" r:id="rId21"/>
  </p:sldIdLst>
  <p:sldSz cx="24387175" cy="13716000"/>
  <p:notesSz cx="6858000" cy="9144000"/>
  <p:defaultTextStyle>
    <a:defPPr>
      <a:defRPr lang="en-US"/>
    </a:defPPr>
    <a:lvl1pPr marL="0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68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937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406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875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344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813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282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751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 Options" id="{161364A9-2106-084F-BFD9-DE7ABBB6242C}">
          <p14:sldIdLst/>
        </p14:section>
        <p14:section name="Template slides" id="{4700659D-582D-3B47-8AF6-59C9324AA29A}">
          <p14:sldIdLst>
            <p14:sldId id="622"/>
            <p14:sldId id="623"/>
            <p14:sldId id="629"/>
            <p14:sldId id="426"/>
            <p14:sldId id="405"/>
            <p14:sldId id="630"/>
            <p14:sldId id="626"/>
            <p14:sldId id="627"/>
            <p14:sldId id="628"/>
            <p14:sldId id="631"/>
            <p14:sldId id="633"/>
            <p14:sldId id="270"/>
            <p14:sldId id="636"/>
            <p14:sldId id="637"/>
            <p14:sldId id="632"/>
            <p14:sldId id="269"/>
            <p14:sldId id="634"/>
            <p14:sldId id="635"/>
            <p14:sldId id="421"/>
            <p14:sldId id="624"/>
          </p14:sldIdLst>
        </p14:section>
        <p14:section name="Selected Pictograms" id="{A71DFE44-60A9-FA4A-8A00-EEDEE7195C5C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achary Anderson" initials="ZA" lastIdx="26" clrIdx="0">
    <p:extLst>
      <p:ext uri="{19B8F6BF-5375-455C-9EA6-DF929625EA0E}">
        <p15:presenceInfo xmlns:p15="http://schemas.microsoft.com/office/powerpoint/2012/main" userId="S::zanderson@vsapartners.com::b6da4b55-2f36-4779-ba8b-606d779a32e3" providerId="AD"/>
      </p:ext>
    </p:extLst>
  </p:cmAuthor>
  <p:cmAuthor id="2" name="Liz Sadler" initials="LS" lastIdx="36" clrIdx="1">
    <p:extLst>
      <p:ext uri="{19B8F6BF-5375-455C-9EA6-DF929625EA0E}">
        <p15:presenceInfo xmlns:p15="http://schemas.microsoft.com/office/powerpoint/2012/main" userId="Liz Sad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077"/>
    <a:srgbClr val="FF7EB6"/>
    <a:srgbClr val="BE95FF"/>
    <a:srgbClr val="21272A"/>
    <a:srgbClr val="1216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28"/>
    <p:restoredTop sz="96327"/>
  </p:normalViewPr>
  <p:slideViewPr>
    <p:cSldViewPr snapToGrid="0" snapToObjects="1">
      <p:cViewPr varScale="1">
        <p:scale>
          <a:sx n="63" d="100"/>
          <a:sy n="63" d="100"/>
        </p:scale>
        <p:origin x="340" y="272"/>
      </p:cViewPr>
      <p:guideLst/>
    </p:cSldViewPr>
  </p:slideViewPr>
  <p:outlineViewPr>
    <p:cViewPr>
      <p:scale>
        <a:sx n="33" d="100"/>
        <a:sy n="33" d="100"/>
      </p:scale>
      <p:origin x="-56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pPr algn="l"/>
              <a:t>‹#›</a:t>
            </a:fld>
            <a:endParaRPr lang="en-US" sz="600">
              <a:solidFill>
                <a:schemeClr val="bg1"/>
              </a:solidFill>
              <a:latin typeface="IBM Plex Sans Light" panose="020B0503050203000203" pitchFamily="34" charset="0"/>
              <a:ea typeface="IBM Plex Sans Light" charset="0"/>
              <a:cs typeface="IBM Plex Sans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svg>
</file>

<file path=ppt/media/image29.png>
</file>

<file path=ppt/media/image3.png>
</file>

<file path=ppt/media/image4.svg>
</file>

<file path=ppt/media/image5.JP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6710" y="228600"/>
            <a:ext cx="6419088" cy="361232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021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1945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2438522" rtl="0" eaLnBrk="1" latinLnBrk="0" hangingPunct="1">
      <a:lnSpc>
        <a:spcPct val="110000"/>
      </a:lnSpc>
      <a:spcBef>
        <a:spcPts val="0"/>
      </a:spcBef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1pPr>
    <a:lvl2pPr marL="465690" indent="-452991" algn="l" defTabSz="2438522" rtl="0" eaLnBrk="1" latinLnBrk="0" hangingPunct="1">
      <a:lnSpc>
        <a:spcPct val="110000"/>
      </a:lnSpc>
      <a:spcBef>
        <a:spcPts val="0"/>
      </a:spcBef>
      <a:buFont typeface="IBM Plex Sans"/>
      <a:buChar char="–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2pPr>
    <a:lvl3pPr marL="926638" indent="-463319" algn="l" defTabSz="2438522" rtl="0" eaLnBrk="1" latinLnBrk="0" hangingPunct="1">
      <a:lnSpc>
        <a:spcPct val="110000"/>
      </a:lnSpc>
      <a:spcBef>
        <a:spcPts val="0"/>
      </a:spcBef>
      <a:buFont typeface="IBM Plex Sans Light" panose="020B0604020202020204" pitchFamily="34" charset="0"/>
      <a:buChar char="•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3pPr>
    <a:lvl4pPr marL="1682580" indent="-463319" algn="l" defTabSz="2438522" rtl="0" eaLnBrk="1" latinLnBrk="0" hangingPunct="1">
      <a:lnSpc>
        <a:spcPct val="110000"/>
      </a:lnSpc>
      <a:spcBef>
        <a:spcPts val="0"/>
      </a:spcBef>
      <a:buFont typeface="IBM Plex Sans Light"/>
      <a:buChar char="–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4pPr>
    <a:lvl5pPr marL="465690" marR="0" indent="-452991" algn="l" defTabSz="2438522" rtl="0" eaLnBrk="1" fontAlgn="base" latinLnBrk="0" hangingPunct="1">
      <a:lnSpc>
        <a:spcPct val="100000"/>
      </a:lnSpc>
      <a:spcBef>
        <a:spcPts val="1600"/>
      </a:spcBef>
      <a:spcAft>
        <a:spcPct val="0"/>
      </a:spcAft>
      <a:buClr>
        <a:srgbClr val="000000"/>
      </a:buClr>
      <a:buSzTx/>
      <a:buFont typeface="IBM Plex Sans Light" charset="-120"/>
      <a:buChar char="»"/>
      <a:tabLst/>
      <a:defRPr sz="20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5pPr>
    <a:lvl6pPr marL="6096305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4A0BA-4693-53A9-C55F-9B5187B2F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8D1D37-0E0B-0EEA-88A2-2C8F9AB774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7D58F4-F21C-83A1-33CF-A1A5C6B175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B66DB5-E3A2-7AA5-0A0B-4F403F9A0A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89D95-C3E8-EA2A-B82D-04EB5FB8DB9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253439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717028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864BF-E504-0438-ED2A-7A9EAC3D9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92DBC-AE18-C559-7223-892AE18FE5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C6160E-2AAF-B02B-D5E6-8283CC142C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7F886-74F3-9A52-0E9D-E073EEA4DF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5F940-F30A-D229-3479-CEBDC453B6A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461300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1797DA-DA14-57E2-AAA6-8B8E605AD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8F1985-53EB-6BEC-F909-2C5C47CFF0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1C6E5C-0DEE-DE9C-C571-925D000C66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D8428F-C47E-B4FA-54A3-5B0B0BD4B9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AAEBD-24CE-96E4-ACCD-21A2ECA07BA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813793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B9073-EAB2-89B7-3D9E-86B98572A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06D696-AA1F-9E5C-4014-D0B0A73011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998506-6239-5C02-8820-C306A2B4BC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1A5BCD-B390-4DF9-E833-A083295FE3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30600-C709-DE2E-4A18-3900178B51F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650664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93F6A-19CB-75C0-6D10-93F6F5946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7EC329-8EB2-A563-E048-0061479D40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84507F-1593-602C-D0C3-B53FA734A6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25D2B-5D11-CAC4-9FD6-CE55311BE5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8084B-FC39-6B6C-E36B-5BA4363A0B9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723501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FAE6C-3FF2-1689-F3F6-6883EDFD4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A3A9D3-EF94-F1C2-9045-966998FABA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D531F6-347E-6AE6-2BAC-0C82F21F2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312F7-94E3-ED11-C356-80762AE809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4B365-211D-EFFE-2F14-FAA5454D9CB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298133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descr="Place imagery here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 descr="IBM 8-bar logo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95180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03199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cxnSp>
        <p:nvCxnSpPr>
          <p:cNvPr id="9" name="Straight Connector 8" descr="Vertical column divider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7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78196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6805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64434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7" name="Straight Connector 16" descr="Horizontal row divider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5" name="Straight Connector 14" descr="Horizontal row divider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11160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13497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10234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07034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 descr="Vertical column divider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Picture Placeholder 13" descr="Place pictogram here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3" descr="Place pictogram here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3" descr="Place pictogram here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99409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4967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78651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945124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21703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956051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0831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40754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Picture Placeholder 4" descr="Place pictogram here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 descr="Place pictogram here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12524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Place pictogram here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00A530A6-2F26-DA70-D0D9-6DD90453CE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4" descr="Place pictogram here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9C5483A0-0E31-72CE-21C3-6248FAEBC09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6" descr="Place pictogram here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18" descr="Place pictogram here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496384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33241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10613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229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174950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828484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56091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4" name="Straight Connector 23" descr="Vertical column divider">
            <a:extLst>
              <a:ext uri="{FF2B5EF4-FFF2-40B4-BE49-F238E27FC236}">
                <a16:creationId xmlns:a16="http://schemas.microsoft.com/office/drawing/2014/main" id="{B5CBE6E3-0E18-8A57-578D-D314948AF14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5" descr="Place icon here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8" name="Straight Connector 27" descr="Vertical column divider">
            <a:extLst>
              <a:ext uri="{FF2B5EF4-FFF2-40B4-BE49-F238E27FC236}">
                <a16:creationId xmlns:a16="http://schemas.microsoft.com/office/drawing/2014/main" id="{52FF3B59-8BBA-8C99-9D4D-743723E434F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5" descr="Place icon here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7" name="Straight Connector 26" descr="Vertical column divider">
            <a:extLst>
              <a:ext uri="{FF2B5EF4-FFF2-40B4-BE49-F238E27FC236}">
                <a16:creationId xmlns:a16="http://schemas.microsoft.com/office/drawing/2014/main" id="{47200B05-7E36-4E03-3739-0BA9837646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Picture Placeholder 15" descr="Place icon here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3" name="Straight Connector 22" descr="Horizontal row divider">
            <a:extLst>
              <a:ext uri="{FF2B5EF4-FFF2-40B4-BE49-F238E27FC236}">
                <a16:creationId xmlns:a16="http://schemas.microsoft.com/office/drawing/2014/main" id="{252CDB94-BA57-B58F-95F0-D406FE34BB4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Picture Placeholder 15" descr="Place icon here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Picture Placeholder 15" descr="Place icon here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15" descr="Place icon here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05542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12172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12167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Picture Placeholder 10" descr="Place imagery here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836230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 descr="Place imagery here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154425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768506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270910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769490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9" name="Picture 8" descr="IBM 8-bar logo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614004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7" descr="Place bio portrait here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7" descr="Place bio portrait here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 descr="Place bio portrait here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 descr="Place bio portrait here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 descr="Place bio portrait here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 descr="Place bio portrait here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19277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29029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87956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05039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4" y="1280477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161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384914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91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20936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303940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83910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808370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06079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9014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Qiskit Fall Fest 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0312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4" r:id="rId1"/>
    <p:sldLayoutId id="2147483904" r:id="rId2"/>
    <p:sldLayoutId id="2147483905" r:id="rId3"/>
    <p:sldLayoutId id="2147483901" r:id="rId4"/>
    <p:sldLayoutId id="2147483692" r:id="rId5"/>
    <p:sldLayoutId id="2147483906" r:id="rId6"/>
    <p:sldLayoutId id="2147483907" r:id="rId7"/>
    <p:sldLayoutId id="2147483910" r:id="rId8"/>
    <p:sldLayoutId id="2147483908" r:id="rId9"/>
    <p:sldLayoutId id="2147483909" r:id="rId10"/>
    <p:sldLayoutId id="2147483912" r:id="rId11"/>
    <p:sldLayoutId id="2147483914" r:id="rId12"/>
    <p:sldLayoutId id="2147483915" r:id="rId13"/>
    <p:sldLayoutId id="2147483913" r:id="rId14"/>
    <p:sldLayoutId id="2147483917" r:id="rId15"/>
    <p:sldLayoutId id="2147483942" r:id="rId16"/>
    <p:sldLayoutId id="2147483919" r:id="rId17"/>
    <p:sldLayoutId id="2147483929" r:id="rId18"/>
    <p:sldLayoutId id="2147483920" r:id="rId19"/>
    <p:sldLayoutId id="2147483930" r:id="rId20"/>
    <p:sldLayoutId id="2147483928" r:id="rId21"/>
    <p:sldLayoutId id="2147483948" r:id="rId22"/>
    <p:sldLayoutId id="2147483927" r:id="rId23"/>
    <p:sldLayoutId id="2147483950" r:id="rId24"/>
    <p:sldLayoutId id="2147483921" r:id="rId25"/>
    <p:sldLayoutId id="2147483916" r:id="rId26"/>
    <p:sldLayoutId id="2147483922" r:id="rId27"/>
    <p:sldLayoutId id="2147483953" r:id="rId28"/>
    <p:sldLayoutId id="2147483956" r:id="rId29"/>
    <p:sldLayoutId id="2147483923" r:id="rId30"/>
    <p:sldLayoutId id="2147483924" r:id="rId31"/>
    <p:sldLayoutId id="2147483926" r:id="rId32"/>
    <p:sldLayoutId id="2147483925" r:id="rId33"/>
    <p:sldLayoutId id="2147483959" r:id="rId34"/>
    <p:sldLayoutId id="2147483937" r:id="rId35"/>
    <p:sldLayoutId id="2147483932" r:id="rId36"/>
    <p:sldLayoutId id="2147483934" r:id="rId37"/>
    <p:sldLayoutId id="2147483935" r:id="rId38"/>
    <p:sldLayoutId id="2147483936" r:id="rId39"/>
    <p:sldLayoutId id="2147483938" r:id="rId40"/>
    <p:sldLayoutId id="2147483939" r:id="rId41"/>
    <p:sldLayoutId id="2147483940" r:id="rId42"/>
    <p:sldLayoutId id="2147483943" r:id="rId43"/>
    <p:sldLayoutId id="2147483960" r:id="rId44"/>
    <p:sldLayoutId id="2147483941" r:id="rId45"/>
    <p:sldLayoutId id="2147483963" r:id="rId46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 userDrawn="1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Relationship Id="rId9" Type="http://schemas.openxmlformats.org/officeDocument/2006/relationships/image" Target="../media/image10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quantum.cloud.ibm.com/docs/en/guides/install-qiskit" TargetMode="External"/><Relationship Id="rId2" Type="http://schemas.openxmlformats.org/officeDocument/2006/relationships/hyperlink" Target="https://quantum.cloud.ibm.com/docs/en/guides/online-lab-environments" TargetMode="Externa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hyperlink" Target="https://quantum.cloud.ibm.com/docs/en/guide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qiskit" TargetMode="External"/><Relationship Id="rId3" Type="http://schemas.openxmlformats.org/officeDocument/2006/relationships/hyperlink" Target="https://quantum.cloud.ibm.com/learning/en" TargetMode="External"/><Relationship Id="rId7" Type="http://schemas.openxmlformats.org/officeDocument/2006/relationships/image" Target="../media/image12.svg"/><Relationship Id="rId2" Type="http://schemas.openxmlformats.org/officeDocument/2006/relationships/hyperlink" Target="https://quantum.cloud.ibm.com/docs/en/guides" TargetMode="Externa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1.png"/><Relationship Id="rId5" Type="http://schemas.openxmlformats.org/officeDocument/2006/relationships/hyperlink" Target="https://www.ibm.com/training/certification/ibm-certified-quantum-computation-using-qiskit-v2x-developer-associate-C9008400" TargetMode="External"/><Relationship Id="rId10" Type="http://schemas.openxmlformats.org/officeDocument/2006/relationships/hyperlink" Target="https://www.ibm.com/quantum/events/fall-fest-2025" TargetMode="External"/><Relationship Id="rId4" Type="http://schemas.openxmlformats.org/officeDocument/2006/relationships/hyperlink" Target="https://quantum.cloud.ibm.com/docs/en/tutorials" TargetMode="External"/><Relationship Id="rId9" Type="http://schemas.openxmlformats.org/officeDocument/2006/relationships/hyperlink" Target="https://github.com/qiskit-community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6.xml"/><Relationship Id="rId5" Type="http://schemas.openxmlformats.org/officeDocument/2006/relationships/image" Target="../media/image28.sv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attleQuantumComputingMeetup/qiskit_fall_fest_2025/tree/main/hackathon_prompts" TargetMode="External"/><Relationship Id="rId2" Type="http://schemas.openxmlformats.org/officeDocument/2006/relationships/hyperlink" Target="https://github.com/SeattleQuantumComputingMeetup/qiskit_fall_fest_2025/tree/main/coding_challenges" TargetMode="Externa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s://dorahacks.io/hackathon/564/businesschallenge" TargetMode="Externa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Relationship Id="rId4" Type="http://schemas.openxmlformats.org/officeDocument/2006/relationships/hyperlink" Target="mailto:nrhawkins@gmail.com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xaloffle.com/bbs/?tid=39762" TargetMode="External"/><Relationship Id="rId2" Type="http://schemas.openxmlformats.org/officeDocument/2006/relationships/hyperlink" Target="https://www.meetup.com/seattle-quantum-computing-meetup/" TargetMode="Externa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attleQuantumComputingMeetup/qiskit_fall_fest_2025/tree/main" TargetMode="External"/><Relationship Id="rId2" Type="http://schemas.openxmlformats.org/officeDocument/2006/relationships/hyperlink" Target="https://www.ibm.com/quantum/events/fall-fest-2025" TargetMode="Externa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meetup.com/seattle-quantum-computing-meetup/events/310960237/?eventOrigin=group_upcoming_events" TargetMode="External"/><Relationship Id="rId5" Type="http://schemas.openxmlformats.org/officeDocument/2006/relationships/hyperlink" Target="https://www.meetup.com/seattle-quantum-computing-meetup/events/310961270/?eventOrigin=group_upcoming_events" TargetMode="External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hyperlink" Target="https://electronics360.globalspec.com/article/13553/how-quantum-computers-work" TargetMode="External"/><Relationship Id="rId5" Type="http://schemas.openxmlformats.org/officeDocument/2006/relationships/image" Target="../media/image15.jpg"/><Relationship Id="rId10" Type="http://schemas.openxmlformats.org/officeDocument/2006/relationships/image" Target="../media/image20.png"/><Relationship Id="rId4" Type="http://schemas.openxmlformats.org/officeDocument/2006/relationships/image" Target="../media/image12.svg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bm.com/quantum/technology#roadmap" TargetMode="External"/><Relationship Id="rId3" Type="http://schemas.openxmlformats.org/officeDocument/2006/relationships/image" Target="../media/image11.png"/><Relationship Id="rId7" Type="http://schemas.openxmlformats.org/officeDocument/2006/relationships/hyperlink" Target="https://www.ibm.com/roadmaps/quantu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Quantum_programming" TargetMode="External"/><Relationship Id="rId13" Type="http://schemas.openxmlformats.org/officeDocument/2006/relationships/hyperlink" Target="https://en.wikipedia.org/wiki/Cirq" TargetMode="External"/><Relationship Id="rId3" Type="http://schemas.openxmlformats.org/officeDocument/2006/relationships/hyperlink" Target="https://en.wikipedia.org/wiki/Quantum_logic_gate" TargetMode="External"/><Relationship Id="rId7" Type="http://schemas.openxmlformats.org/officeDocument/2006/relationships/hyperlink" Target="https://en.wikipedia.org/wiki/Quantum_computing" TargetMode="External"/><Relationship Id="rId12" Type="http://schemas.openxmlformats.org/officeDocument/2006/relationships/hyperlink" Target="https://en.wikipedia.org/wiki/Qiskit" TargetMode="External"/><Relationship Id="rId2" Type="http://schemas.openxmlformats.org/officeDocument/2006/relationships/hyperlink" Target="https://en.wikipedia.org/wiki/Quantum_circuit" TargetMode="Externa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s://en.wikipedia.org/wiki/List_of_quantum_processors" TargetMode="External"/><Relationship Id="rId11" Type="http://schemas.openxmlformats.org/officeDocument/2006/relationships/hyperlink" Target="https://en.wikipedia.org/wiki/Open-source" TargetMode="External"/><Relationship Id="rId5" Type="http://schemas.openxmlformats.org/officeDocument/2006/relationships/hyperlink" Target="https://en.wikipedia.org/wiki/Quantum_annealing" TargetMode="External"/><Relationship Id="rId10" Type="http://schemas.openxmlformats.org/officeDocument/2006/relationships/image" Target="../media/image14.svg"/><Relationship Id="rId4" Type="http://schemas.openxmlformats.org/officeDocument/2006/relationships/hyperlink" Target="https://en.wikipedia.org/wiki/Model_of_computation" TargetMode="External"/><Relationship Id="rId9" Type="http://schemas.openxmlformats.org/officeDocument/2006/relationships/image" Target="../media/image13.png"/><Relationship Id="rId14" Type="http://schemas.openxmlformats.org/officeDocument/2006/relationships/hyperlink" Target="https://unitary.foundation/posts/2024_surveyresult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58C0-F45E-1977-61AC-72E3FD307F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F46679-82E9-9DED-5A2F-87036550D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414038" y="577850"/>
            <a:ext cx="11413182" cy="12556259"/>
          </a:xfrm>
          <a:prstGeom prst="rect">
            <a:avLst/>
          </a:prstGeom>
        </p:spPr>
      </p:pic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CB4B32AE-7A78-141B-F665-5C851D93B5DD}"/>
              </a:ext>
            </a:extLst>
          </p:cNvPr>
          <p:cNvSpPr txBox="1">
            <a:spLocks/>
          </p:cNvSpPr>
          <p:nvPr/>
        </p:nvSpPr>
        <p:spPr>
          <a:xfrm>
            <a:off x="576072" y="576072"/>
            <a:ext cx="10099675" cy="571500"/>
          </a:xfrm>
          <a:prstGeom prst="rect">
            <a:avLst/>
          </a:prstGeom>
        </p:spPr>
        <p:txBody>
          <a:bodyPr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329184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58368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87552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kern="0">
                <a:solidFill>
                  <a:srgbClr val="697077"/>
                </a:solidFill>
                <a:latin typeface="IBM Plex Mono" panose="020B0509050203000203" pitchFamily="49" charset="77"/>
              </a:rPr>
              <a:t>Qiskit Fall Fest 2025</a:t>
            </a:r>
            <a:endParaRPr lang="en-US" kern="0" dirty="0">
              <a:solidFill>
                <a:srgbClr val="697077"/>
              </a:solidFill>
              <a:latin typeface="IBM Plex Mono" panose="020B0509050203000203" pitchFamily="49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D3399-A5D4-BC05-FE45-0044280DD910}"/>
              </a:ext>
            </a:extLst>
          </p:cNvPr>
          <p:cNvSpPr txBox="1"/>
          <p:nvPr/>
        </p:nvSpPr>
        <p:spPr>
          <a:xfrm>
            <a:off x="559955" y="1861235"/>
            <a:ext cx="8252968" cy="273921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en-US" sz="8600" dirty="0"/>
              <a:t>Welcome, and </a:t>
            </a:r>
          </a:p>
          <a:p>
            <a:r>
              <a:rPr lang="en-US" sz="8600" dirty="0"/>
              <a:t>Happy IYQ!!!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6E2FD2-AFAC-9ACA-8ED5-117A25C2BA2D}"/>
              </a:ext>
            </a:extLst>
          </p:cNvPr>
          <p:cNvSpPr txBox="1"/>
          <p:nvPr/>
        </p:nvSpPr>
        <p:spPr>
          <a:xfrm>
            <a:off x="576072" y="7402628"/>
            <a:ext cx="12197080" cy="138499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en-US" sz="2800" dirty="0">
                <a:latin typeface="IBM Plex Sans Medm" panose="020B0503050203000203" pitchFamily="34" charset="0"/>
              </a:rPr>
              <a:t>Natalie Hawkins</a:t>
            </a:r>
            <a:br>
              <a:rPr lang="en-US" sz="2800" dirty="0">
                <a:effectLst/>
                <a:latin typeface="IBM Plex Sans Light" panose="020B0403050203000203" pitchFamily="34" charset="0"/>
              </a:rPr>
            </a:br>
            <a:r>
              <a:rPr lang="en-US" sz="2800" dirty="0" err="1">
                <a:latin typeface="+mj-lt"/>
              </a:rPr>
              <a:t>Qiskit</a:t>
            </a:r>
            <a:r>
              <a:rPr lang="en-US" sz="2800" dirty="0">
                <a:latin typeface="+mj-lt"/>
              </a:rPr>
              <a:t> Advocate</a:t>
            </a:r>
          </a:p>
          <a:p>
            <a:r>
              <a:rPr lang="en-US" sz="2800" dirty="0">
                <a:latin typeface="+mj-lt"/>
              </a:rPr>
              <a:t>Seattle Quantum Computing Meetup, Founder</a:t>
            </a:r>
            <a:endParaRPr lang="en-US" sz="2800" dirty="0"/>
          </a:p>
        </p:txBody>
      </p:sp>
      <p:pic>
        <p:nvPicPr>
          <p:cNvPr id="16" name="Picture 15" descr="A blue screen with white text&#10;&#10;AI-generated content may be incorrect.">
            <a:extLst>
              <a:ext uri="{FF2B5EF4-FFF2-40B4-BE49-F238E27FC236}">
                <a16:creationId xmlns:a16="http://schemas.microsoft.com/office/drawing/2014/main" id="{3A99BF6F-3BCE-667B-FAE8-5D41A1E04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4703" y="11589805"/>
            <a:ext cx="1570303" cy="1177727"/>
          </a:xfrm>
          <a:prstGeom prst="rect">
            <a:avLst/>
          </a:prstGeom>
        </p:spPr>
      </p:pic>
      <p:pic>
        <p:nvPicPr>
          <p:cNvPr id="18" name="Picture 17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803AB46B-DA15-5D04-F8D8-5F393DE53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072" y="12031276"/>
            <a:ext cx="5320197" cy="1102833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13FA19AE-6DD2-E7A5-F2DC-2B225B8A8C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783260" y="6090875"/>
            <a:ext cx="2674737" cy="1319345"/>
          </a:xfrm>
          <a:prstGeom prst="rect">
            <a:avLst/>
          </a:prstGeom>
        </p:spPr>
      </p:pic>
      <p:pic>
        <p:nvPicPr>
          <p:cNvPr id="2" name="Picture 14">
            <a:extLst>
              <a:ext uri="{FF2B5EF4-FFF2-40B4-BE49-F238E27FC236}">
                <a16:creationId xmlns:a16="http://schemas.microsoft.com/office/drawing/2014/main" id="{25EB53DF-B912-1F9F-9923-B901C1880A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743440" y="11540686"/>
            <a:ext cx="1311714" cy="131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56773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AB10FD-01BE-660A-9036-E67CD56EE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13344-67E6-EB93-9720-4BB7B77E4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384048"/>
            <a:ext cx="17141825" cy="8191500"/>
          </a:xfrm>
          <a:noFill/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Qiskit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FF3867-5D72-4967-BADA-9E5F031728E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E419D5-B62D-5F87-C334-DF48932C4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384047"/>
            <a:ext cx="2859087" cy="285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0911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9A9F8-5590-29E0-8628-DC4C2B1ED3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4FE57B-0FFB-24E8-8D8D-87859415244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Tools and Documentation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10D8F1-4E59-D343-8449-4F4EAECF3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/>
          <a:lstStyle/>
          <a:p>
            <a:r>
              <a:rPr lang="en-US" dirty="0"/>
              <a:t>How do I write and run </a:t>
            </a:r>
            <a:r>
              <a:rPr lang="en-US" dirty="0" err="1"/>
              <a:t>Qiskit</a:t>
            </a:r>
            <a:r>
              <a:rPr lang="en-US" dirty="0"/>
              <a:t> code?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9919FD58-A993-06E5-6EAE-0B38AA9A729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3EB2B0-8A0B-DEDD-A3A9-D7B002BFD8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Online </a:t>
            </a:r>
          </a:p>
          <a:p>
            <a:r>
              <a:rPr lang="en-US" dirty="0">
                <a:solidFill>
                  <a:srgbClr val="8A3FFC"/>
                </a:solidFill>
              </a:rPr>
              <a:t>Lab Environments</a:t>
            </a:r>
          </a:p>
          <a:p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Google </a:t>
            </a:r>
            <a:r>
              <a:rPr lang="en-US" dirty="0" err="1"/>
              <a:t>Colab</a:t>
            </a:r>
            <a:r>
              <a:rPr lang="en-US" dirty="0"/>
              <a:t> is the easiest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err="1"/>
              <a:t>qBraid</a:t>
            </a:r>
            <a:r>
              <a:rPr lang="en-US" dirty="0"/>
              <a:t> is another option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https://quantum.cloud.ibm.com/docs/en/guides/online-lab-environments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733FF0DB-2877-4B58-B1D0-707BE537D5A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34EA0E-77ED-5EC3-3DD4-21E970D882F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Install Locally </a:t>
            </a:r>
          </a:p>
          <a:p>
            <a:r>
              <a:rPr lang="en-US" dirty="0">
                <a:solidFill>
                  <a:srgbClr val="8A3FFC"/>
                </a:solidFill>
              </a:rPr>
              <a:t>in a Python environment</a:t>
            </a:r>
          </a:p>
          <a:p>
            <a:endParaRPr lang="en-US" dirty="0"/>
          </a:p>
          <a:p>
            <a:r>
              <a:rPr lang="en-US" dirty="0"/>
              <a:t>You can run your </a:t>
            </a:r>
            <a:r>
              <a:rPr lang="en-US" dirty="0" err="1"/>
              <a:t>Qiskit</a:t>
            </a:r>
            <a:r>
              <a:rPr lang="en-US" dirty="0"/>
              <a:t> code on your own computer.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https://quantum.cloud.ibm.com/docs/en/guides/install-qiskit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A0EC0EFB-4DF6-A60A-C73A-2336240512D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6096000"/>
            <a:ext cx="1162202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FC04AA-7F0F-13F4-64D9-52EB9FD9122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Jupyter</a:t>
            </a:r>
            <a:r>
              <a:rPr lang="en-US" dirty="0">
                <a:solidFill>
                  <a:srgbClr val="8A3FFC"/>
                </a:solidFill>
              </a:rPr>
              <a:t> Notebooks</a:t>
            </a:r>
          </a:p>
          <a:p>
            <a:endParaRPr lang="en-US" dirty="0"/>
          </a:p>
          <a:p>
            <a:r>
              <a:rPr lang="en-US" dirty="0"/>
              <a:t>This is the most common way to get started with </a:t>
            </a:r>
            <a:r>
              <a:rPr lang="en-US" dirty="0" err="1"/>
              <a:t>Qiskit</a:t>
            </a:r>
            <a:r>
              <a:rPr lang="en-US" dirty="0"/>
              <a:t> code.</a:t>
            </a:r>
          </a:p>
          <a:p>
            <a:endParaRPr lang="en-US" dirty="0"/>
          </a:p>
          <a:p>
            <a:r>
              <a:rPr lang="en-US" dirty="0"/>
              <a:t>You can upload your notebook, or start a new one, in Google </a:t>
            </a:r>
            <a:r>
              <a:rPr lang="en-US" dirty="0" err="1"/>
              <a:t>Colab</a:t>
            </a:r>
            <a:r>
              <a:rPr lang="en-US" dirty="0"/>
              <a:t>, for the easiest path as a Beginner.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C99A82-E436-D038-8115-E91E6799A9F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Qiskit</a:t>
            </a:r>
            <a:r>
              <a:rPr lang="en-US" dirty="0">
                <a:solidFill>
                  <a:srgbClr val="8A3FFC"/>
                </a:solidFill>
              </a:rPr>
              <a:t> Documentation</a:t>
            </a:r>
          </a:p>
          <a:p>
            <a:endParaRPr lang="en-US" dirty="0"/>
          </a:p>
          <a:p>
            <a:r>
              <a:rPr lang="en-US" dirty="0"/>
              <a:t>The IBM Quantum Platform has Guides, an API Reference, Tutorials, and other Documentation.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https://quantum.cloud.ibm.com/docs/en/guides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9FC1D8-0C41-BE4F-CA69-25C96AA46F6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D41DEF-C74A-71B4-CB7E-7D8ED3B7160A}"/>
              </a:ext>
            </a:extLst>
          </p:cNvPr>
          <p:cNvSpPr txBox="1"/>
          <p:nvPr/>
        </p:nvSpPr>
        <p:spPr>
          <a:xfrm>
            <a:off x="26273760" y="12649200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20FFF2-1FB2-D29D-E915-7EF15CF2A8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574675" y="10109200"/>
            <a:ext cx="18923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98363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2"/>
          <p:cNvSpPr/>
          <p:nvPr/>
        </p:nvSpPr>
        <p:spPr>
          <a:xfrm>
            <a:off x="20900285" y="324804"/>
            <a:ext cx="2971028" cy="2971333"/>
          </a:xfrm>
          <a:custGeom>
            <a:avLst/>
            <a:gdLst/>
            <a:ahLst/>
            <a:cxnLst/>
            <a:rect l="l" t="t" r="r" b="b"/>
            <a:pathLst>
              <a:path w="2971028" h="2971333">
                <a:moveTo>
                  <a:pt x="0" y="0"/>
                </a:moveTo>
                <a:lnTo>
                  <a:pt x="2971028" y="0"/>
                </a:lnTo>
                <a:lnTo>
                  <a:pt x="2971028" y="2971333"/>
                </a:lnTo>
                <a:lnTo>
                  <a:pt x="0" y="29713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TextBox 25"/>
          <p:cNvSpPr txBox="1"/>
          <p:nvPr/>
        </p:nvSpPr>
        <p:spPr>
          <a:xfrm>
            <a:off x="577848" y="509446"/>
            <a:ext cx="19417032" cy="1813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30"/>
              </a:lnSpc>
            </a:pPr>
            <a:r>
              <a:rPr lang="en-US" sz="6400" dirty="0" err="1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Qiskit</a:t>
            </a:r>
            <a:r>
              <a:rPr lang="en-US" sz="64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 Pattern: </a:t>
            </a:r>
          </a:p>
          <a:p>
            <a:pPr>
              <a:lnSpc>
                <a:spcPts val="4730"/>
              </a:lnSpc>
            </a:pPr>
            <a:endParaRPr lang="en-US" sz="6400" dirty="0">
              <a:solidFill>
                <a:srgbClr val="000000"/>
              </a:solidFill>
              <a:latin typeface="IBM Plex Sans Light" panose="020B0403050203000203" pitchFamily="34" charset="0"/>
              <a:ea typeface="IBM Plex Sans"/>
              <a:cs typeface="IBM Plex Sans"/>
              <a:sym typeface="IBM Plex Sans"/>
            </a:endParaRPr>
          </a:p>
          <a:p>
            <a:pPr>
              <a:lnSpc>
                <a:spcPts val="4730"/>
              </a:lnSpc>
            </a:pPr>
            <a:r>
              <a:rPr lang="en-US" sz="48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The anatomy of a quantum algorithm – when ready to run on a backend 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569914" y="12811760"/>
            <a:ext cx="2894645" cy="2628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04"/>
              </a:lnSpc>
            </a:pPr>
            <a:r>
              <a:rPr lang="en-US" sz="1600" spc="14" dirty="0" err="1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Qiskit</a:t>
            </a:r>
            <a:r>
              <a:rPr lang="en-US" sz="1600" spc="14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 Fall Fest 2025</a:t>
            </a:r>
          </a:p>
        </p:txBody>
      </p:sp>
      <p:pic>
        <p:nvPicPr>
          <p:cNvPr id="36" name="Picture 3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C4A0F60-ED4E-E29A-E2B1-7C1C91C95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88349"/>
            <a:ext cx="23967590" cy="8514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416237-A2EA-8D9F-6128-0C443C3492AC}"/>
              </a:ext>
            </a:extLst>
          </p:cNvPr>
          <p:cNvSpPr txBox="1"/>
          <p:nvPr/>
        </p:nvSpPr>
        <p:spPr>
          <a:xfrm>
            <a:off x="12193587" y="10687655"/>
            <a:ext cx="4785360" cy="1614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462085-433F-3455-11F6-C4899606D675}"/>
              </a:ext>
            </a:extLst>
          </p:cNvPr>
          <p:cNvSpPr txBox="1"/>
          <p:nvPr/>
        </p:nvSpPr>
        <p:spPr>
          <a:xfrm>
            <a:off x="17439790" y="10687654"/>
            <a:ext cx="4785360" cy="1270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endParaRPr lang="en-US" sz="2800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5BED0B-1381-3543-2C57-A5698AD8B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2">
            <a:extLst>
              <a:ext uri="{FF2B5EF4-FFF2-40B4-BE49-F238E27FC236}">
                <a16:creationId xmlns:a16="http://schemas.microsoft.com/office/drawing/2014/main" id="{D9DC6C20-2DF9-E709-551F-C4D1F9A45CFA}"/>
              </a:ext>
            </a:extLst>
          </p:cNvPr>
          <p:cNvSpPr/>
          <p:nvPr/>
        </p:nvSpPr>
        <p:spPr>
          <a:xfrm>
            <a:off x="20900285" y="324804"/>
            <a:ext cx="2971028" cy="2971333"/>
          </a:xfrm>
          <a:custGeom>
            <a:avLst/>
            <a:gdLst/>
            <a:ahLst/>
            <a:cxnLst/>
            <a:rect l="l" t="t" r="r" b="b"/>
            <a:pathLst>
              <a:path w="2971028" h="2971333">
                <a:moveTo>
                  <a:pt x="0" y="0"/>
                </a:moveTo>
                <a:lnTo>
                  <a:pt x="2971028" y="0"/>
                </a:lnTo>
                <a:lnTo>
                  <a:pt x="2971028" y="2971333"/>
                </a:lnTo>
                <a:lnTo>
                  <a:pt x="0" y="29713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E2195739-EA13-C40A-1CF0-D43307A1309F}"/>
              </a:ext>
            </a:extLst>
          </p:cNvPr>
          <p:cNvSpPr txBox="1"/>
          <p:nvPr/>
        </p:nvSpPr>
        <p:spPr>
          <a:xfrm>
            <a:off x="577848" y="509446"/>
            <a:ext cx="19417032" cy="1813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30"/>
              </a:lnSpc>
            </a:pPr>
            <a:r>
              <a:rPr lang="en-US" sz="6400" dirty="0" err="1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Qiskit</a:t>
            </a:r>
            <a:r>
              <a:rPr lang="en-US" sz="64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 Pattern: </a:t>
            </a:r>
          </a:p>
          <a:p>
            <a:pPr>
              <a:lnSpc>
                <a:spcPts val="4730"/>
              </a:lnSpc>
            </a:pPr>
            <a:endParaRPr lang="en-US" sz="6400" dirty="0">
              <a:solidFill>
                <a:srgbClr val="000000"/>
              </a:solidFill>
              <a:latin typeface="IBM Plex Sans Light" panose="020B0403050203000203" pitchFamily="34" charset="0"/>
              <a:ea typeface="IBM Plex Sans"/>
              <a:cs typeface="IBM Plex Sans"/>
              <a:sym typeface="IBM Plex Sans"/>
            </a:endParaRPr>
          </a:p>
          <a:p>
            <a:pPr>
              <a:lnSpc>
                <a:spcPts val="4730"/>
              </a:lnSpc>
            </a:pPr>
            <a:r>
              <a:rPr lang="en-US" sz="48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The anatomy of a quantum algorithm – when ready to run on a backend </a:t>
            </a:r>
          </a:p>
        </p:txBody>
      </p:sp>
      <p:sp>
        <p:nvSpPr>
          <p:cNvPr id="33" name="TextBox 33">
            <a:extLst>
              <a:ext uri="{FF2B5EF4-FFF2-40B4-BE49-F238E27FC236}">
                <a16:creationId xmlns:a16="http://schemas.microsoft.com/office/drawing/2014/main" id="{1794CA99-F6ED-CE4A-1221-68AE2BDA3C00}"/>
              </a:ext>
            </a:extLst>
          </p:cNvPr>
          <p:cNvSpPr txBox="1"/>
          <p:nvPr/>
        </p:nvSpPr>
        <p:spPr>
          <a:xfrm>
            <a:off x="569914" y="12811760"/>
            <a:ext cx="2894645" cy="2628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04"/>
              </a:lnSpc>
            </a:pPr>
            <a:r>
              <a:rPr lang="en-US" sz="1600" spc="14" dirty="0" err="1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Qiskit</a:t>
            </a:r>
            <a:r>
              <a:rPr lang="en-US" sz="1600" spc="14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 Fall Fest 2025</a:t>
            </a:r>
          </a:p>
        </p:txBody>
      </p:sp>
      <p:pic>
        <p:nvPicPr>
          <p:cNvPr id="36" name="Picture 3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9457E61-D48A-D7E5-E34B-86B8F098E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88349"/>
            <a:ext cx="23967590" cy="8514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FCB11A-9A4E-333B-31E3-A3009773D961}"/>
              </a:ext>
            </a:extLst>
          </p:cNvPr>
          <p:cNvSpPr txBox="1"/>
          <p:nvPr/>
        </p:nvSpPr>
        <p:spPr>
          <a:xfrm>
            <a:off x="12193587" y="10687655"/>
            <a:ext cx="4785360" cy="1614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r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Example Backends: ↑↑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AerSimulator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(),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FakeTorino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(),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ibm_torino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 (Heron 133 QBs)</a:t>
            </a:r>
          </a:p>
          <a:p>
            <a:pPr algn="l" defTabSz="2438400">
              <a:spcBef>
                <a:spcPts val="2900"/>
              </a:spcBef>
              <a:buSzPct val="100000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0FC663-2437-E990-4664-A9697BFF14D4}"/>
              </a:ext>
            </a:extLst>
          </p:cNvPr>
          <p:cNvSpPr txBox="1"/>
          <p:nvPr/>
        </p:nvSpPr>
        <p:spPr>
          <a:xfrm>
            <a:off x="17439790" y="3533684"/>
            <a:ext cx="4541520" cy="876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Egs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. result =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job.result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(),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plot_histogram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(counts) ↓↓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2AAAE1-6588-FF14-7901-6367BE13C980}"/>
              </a:ext>
            </a:extLst>
          </p:cNvPr>
          <p:cNvSpPr txBox="1"/>
          <p:nvPr/>
        </p:nvSpPr>
        <p:spPr>
          <a:xfrm>
            <a:off x="11983795" y="3533684"/>
            <a:ext cx="5129213" cy="942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Use the Sampler() or Estimator() Primitive to run a job ↓↓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6CB4B8-B049-8C8E-BA56-DD9570090BE8}"/>
              </a:ext>
            </a:extLst>
          </p:cNvPr>
          <p:cNvSpPr txBox="1"/>
          <p:nvPr/>
        </p:nvSpPr>
        <p:spPr>
          <a:xfrm>
            <a:off x="6685280" y="3103766"/>
            <a:ext cx="4846320" cy="1369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Create an 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Instruction Set Architecture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 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sym typeface="IBM Plex Sans Light"/>
              </a:rPr>
              <a:t>(ISA)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 circuit (native gates + SWAPs) ↓↓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79D91D-9368-A61A-5912-33D3D8A89A63}"/>
              </a:ext>
            </a:extLst>
          </p:cNvPr>
          <p:cNvSpPr txBox="1"/>
          <p:nvPr/>
        </p:nvSpPr>
        <p:spPr>
          <a:xfrm>
            <a:off x="1270000" y="2690404"/>
            <a:ext cx="4846320" cy="1686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How will you encode your data in a quantum state (angle, amplitude)?  What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qalg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 or subroutines will you use? ↓↓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794C29-BAAA-8EA6-BAEF-21BCE75723D5}"/>
              </a:ext>
            </a:extLst>
          </p:cNvPr>
          <p:cNvSpPr txBox="1"/>
          <p:nvPr/>
        </p:nvSpPr>
        <p:spPr>
          <a:xfrm>
            <a:off x="17439790" y="10687654"/>
            <a:ext cx="4785360" cy="1270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How will you test the code↑↑ that is producing these results?</a:t>
            </a:r>
          </a:p>
        </p:txBody>
      </p:sp>
    </p:spTree>
    <p:extLst>
      <p:ext uri="{BB962C8B-B14F-4D97-AF65-F5344CB8AC3E}">
        <p14:creationId xmlns:p14="http://schemas.microsoft.com/office/powerpoint/2010/main" val="1962262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270744-E05C-139D-7804-8F7F9F88C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653AB7F-7467-3CB1-60C7-2676B0A3BEE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Edu Resources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5E840A-D6AF-EE35-A59D-75D3C6160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/>
          <a:lstStyle/>
          <a:p>
            <a:r>
              <a:rPr lang="en-US" dirty="0"/>
              <a:t>How do I learn more?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BD4C6333-2148-5194-91E1-74119968B02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28F46F-F70F-50D5-D21B-754A52E647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498" y="569913"/>
            <a:ext cx="5341622" cy="5394006"/>
          </a:xfrm>
        </p:spPr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Qiskit</a:t>
            </a:r>
            <a:r>
              <a:rPr lang="en-US" dirty="0">
                <a:solidFill>
                  <a:srgbClr val="8A3FFC"/>
                </a:solidFill>
              </a:rPr>
              <a:t> Guides / API Reference</a:t>
            </a:r>
          </a:p>
          <a:p>
            <a:endParaRPr lang="en-US" dirty="0">
              <a:solidFill>
                <a:srgbClr val="8A3FFC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Introduction to </a:t>
            </a:r>
            <a:r>
              <a:rPr lang="en-US" dirty="0" err="1"/>
              <a:t>Qiskit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Install </a:t>
            </a:r>
            <a:r>
              <a:rPr lang="en-US" dirty="0" err="1"/>
              <a:t>Qiskit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err="1"/>
              <a:t>Qiskit</a:t>
            </a:r>
            <a:r>
              <a:rPr lang="en-US" dirty="0"/>
              <a:t> Tools - such as Circuits and Operators, </a:t>
            </a:r>
            <a:r>
              <a:rPr lang="en-US" dirty="0" err="1"/>
              <a:t>Transpiler</a:t>
            </a:r>
            <a:r>
              <a:rPr lang="en-US" dirty="0"/>
              <a:t>, Debugging Tools, Primitives, Execution Modes, Manage jobs, IBM Quantum Computers </a:t>
            </a:r>
          </a:p>
          <a:p>
            <a:r>
              <a:rPr lang="en-US" dirty="0">
                <a:hlinkClick r:id="rId2"/>
              </a:rPr>
              <a:t>https://quantum.cloud.ibm.com/docs/en/guides</a:t>
            </a:r>
            <a:endParaRPr lang="en-US" dirty="0"/>
          </a:p>
          <a:p>
            <a:endParaRPr lang="en-US" dirty="0">
              <a:solidFill>
                <a:srgbClr val="8A3FFC"/>
              </a:solidFill>
            </a:endParaRPr>
          </a:p>
          <a:p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9B5DB2E8-06EB-3DAB-4578-F4E713BC699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35DEA0-A2D0-9E6F-12C2-4A27CB37480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IBM Quantum Platform Learning</a:t>
            </a:r>
          </a:p>
          <a:p>
            <a:endParaRPr lang="en-US" dirty="0"/>
          </a:p>
          <a:p>
            <a:r>
              <a:rPr lang="en-US" dirty="0"/>
              <a:t>Free Online Classes, work at your own pace – Foundations, Focused topics, QC for business, </a:t>
            </a:r>
            <a:r>
              <a:rPr lang="en-US" dirty="0" err="1"/>
              <a:t>Qiskit</a:t>
            </a:r>
            <a:r>
              <a:rPr lang="en-US" dirty="0"/>
              <a:t> in classroom</a:t>
            </a:r>
          </a:p>
          <a:p>
            <a:endParaRPr lang="en-US" dirty="0"/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https://quantum.cloud.ibm.com/learning/en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B8F5D98E-1A68-1778-9CD8-E1E1CCB9B8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6096000"/>
            <a:ext cx="1162202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0401C1-4A79-DD8D-FB83-399EC171C9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5433060"/>
          </a:xfrm>
        </p:spPr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IBM Quantum Platform Tutorials</a:t>
            </a:r>
          </a:p>
          <a:p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Hello world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Shor’s </a:t>
            </a:r>
            <a:r>
              <a:rPr lang="en-US" dirty="0" err="1"/>
              <a:t>Alg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Grover’s </a:t>
            </a:r>
            <a:r>
              <a:rPr lang="en-US" dirty="0" err="1"/>
              <a:t>Alg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QAOA </a:t>
            </a:r>
            <a:r>
              <a:rPr lang="en-US" dirty="0" err="1"/>
              <a:t>Alg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Quantum kernel training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https://quantum.cloud.ibm.com/docs/en/tutorials</a:t>
            </a:r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91FDC3-3EA0-B852-A5E3-D443A7E6A2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Qiskit</a:t>
            </a:r>
            <a:r>
              <a:rPr lang="en-US" dirty="0">
                <a:solidFill>
                  <a:srgbClr val="8A3FFC"/>
                </a:solidFill>
              </a:rPr>
              <a:t> v2.0 </a:t>
            </a:r>
          </a:p>
          <a:p>
            <a:r>
              <a:rPr lang="en-US" dirty="0">
                <a:solidFill>
                  <a:srgbClr val="8A3FFC"/>
                </a:solidFill>
              </a:rPr>
              <a:t>Developer Certification </a:t>
            </a:r>
          </a:p>
          <a:p>
            <a:r>
              <a:rPr lang="en-US" dirty="0">
                <a:solidFill>
                  <a:srgbClr val="8A3FFC"/>
                </a:solidFill>
              </a:rPr>
              <a:t>Study Guide and Sample Test</a:t>
            </a:r>
          </a:p>
          <a:p>
            <a:endParaRPr lang="en-US" dirty="0">
              <a:solidFill>
                <a:srgbClr val="8A3FFC"/>
              </a:solidFill>
            </a:endParaRPr>
          </a:p>
          <a:p>
            <a:r>
              <a:rPr lang="en-US" dirty="0"/>
              <a:t>Useful materials – whether or not you actually take the test</a:t>
            </a:r>
          </a:p>
          <a:p>
            <a:endParaRPr lang="en-US" dirty="0">
              <a:hlinkClick r:id="rId5"/>
            </a:endParaRPr>
          </a:p>
          <a:p>
            <a:r>
              <a:rPr lang="en-US" dirty="0">
                <a:hlinkClick r:id="rId5"/>
              </a:rPr>
              <a:t>https://www.ibm.com/training/certification/ibm-certified-quantum-computation-using-qiskit-v2x-developer-associate-C9008400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3DDB7C-9621-FB39-C323-76C8BF2985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C28E5F-4B1A-C8C6-9EE7-21A5381CE508}"/>
              </a:ext>
            </a:extLst>
          </p:cNvPr>
          <p:cNvSpPr txBox="1"/>
          <p:nvPr/>
        </p:nvSpPr>
        <p:spPr>
          <a:xfrm>
            <a:off x="26273760" y="12649200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6ABD782-DCE8-B708-9D9B-34AD4FBD0F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74675" y="10109200"/>
            <a:ext cx="1892300" cy="1892300"/>
          </a:xfrm>
          <a:prstGeom prst="rect">
            <a:avLst/>
          </a:prstGeom>
        </p:spPr>
      </p:pic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063354DD-2C91-9E09-0625-EC27309AB2C3}"/>
              </a:ext>
            </a:extLst>
          </p:cNvPr>
          <p:cNvSpPr txBox="1">
            <a:spLocks/>
          </p:cNvSpPr>
          <p:nvPr/>
        </p:nvSpPr>
        <p:spPr>
          <a:xfrm>
            <a:off x="579247" y="3985768"/>
            <a:ext cx="5150992" cy="495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IBM Plex Sans Light" panose="020B0403050203000203" pitchFamily="34" charset="0"/>
                <a:ea typeface="+mj-ea"/>
                <a:cs typeface="+mj-cs"/>
                <a:sym typeface="IBM Plex Sans Light"/>
              </a:defRPr>
            </a:lvl1pPr>
            <a:lvl2pPr marL="256032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IBM Plex Sans Light" panose="020B0403050203000203" pitchFamily="34" charset="0"/>
                <a:ea typeface="+mj-ea"/>
                <a:cs typeface="+mj-cs"/>
                <a:sym typeface="IBM Plex Sans Light"/>
              </a:defRPr>
            </a:lvl2pPr>
            <a:lvl3pPr marL="512064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IBM Plex Sans Light" panose="020B0403050203000203" pitchFamily="34" charset="0"/>
                <a:ea typeface="+mj-ea"/>
                <a:cs typeface="+mj-cs"/>
                <a:sym typeface="IBM Plex Sans Light"/>
              </a:defRPr>
            </a:lvl3pPr>
            <a:lvl4pPr marL="768096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IBM Plex Sans Light" panose="020B0403050203000203" pitchFamily="34" charset="0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IBM Plex Sans Light" panose="020B0403050203000203" pitchFamily="34" charset="0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kern="0" dirty="0" err="1">
                <a:solidFill>
                  <a:srgbClr val="8A3FFC"/>
                </a:solidFill>
              </a:rPr>
              <a:t>Qiskit</a:t>
            </a:r>
            <a:r>
              <a:rPr lang="en-US" kern="0" dirty="0">
                <a:solidFill>
                  <a:srgbClr val="8A3FFC"/>
                </a:solidFill>
              </a:rPr>
              <a:t> Channel on YouTube</a:t>
            </a:r>
          </a:p>
          <a:p>
            <a:endParaRPr lang="en-US" kern="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kern="0" dirty="0"/>
              <a:t>Topic videos – short and long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kern="0" dirty="0"/>
              <a:t>Seminar videos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kern="0" dirty="0" err="1"/>
              <a:t>Qiskit</a:t>
            </a:r>
            <a:r>
              <a:rPr lang="en-US" kern="0" dirty="0"/>
              <a:t> Global Summer School presentations and panels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kern="0" dirty="0"/>
              <a:t>Lab tours</a:t>
            </a:r>
          </a:p>
          <a:p>
            <a:endParaRPr lang="en-US" kern="0" dirty="0"/>
          </a:p>
          <a:p>
            <a:r>
              <a:rPr lang="en-US" kern="0" dirty="0">
                <a:hlinkClick r:id="rId8"/>
              </a:rPr>
              <a:t>https://www.youtube.com/qiskit</a:t>
            </a:r>
            <a:endParaRPr lang="en-US" kern="0" dirty="0"/>
          </a:p>
          <a:p>
            <a:endParaRPr lang="en-US" kern="0" dirty="0"/>
          </a:p>
          <a:p>
            <a:endParaRPr lang="en-US" kern="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0092B-9A16-2644-1AE8-8E1D4F69CA6F}"/>
              </a:ext>
            </a:extLst>
          </p:cNvPr>
          <p:cNvSpPr txBox="1"/>
          <p:nvPr/>
        </p:nvSpPr>
        <p:spPr>
          <a:xfrm>
            <a:off x="6382670" y="3985768"/>
            <a:ext cx="5443568" cy="827919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en-US" sz="2800" kern="0" dirty="0" err="1">
                <a:solidFill>
                  <a:srgbClr val="8A3FFC"/>
                </a:solidFill>
              </a:rPr>
              <a:t>Qiskit</a:t>
            </a:r>
            <a:r>
              <a:rPr lang="en-US" sz="2800" kern="0" dirty="0">
                <a:solidFill>
                  <a:srgbClr val="8A3FFC"/>
                </a:solidFill>
              </a:rPr>
              <a:t>-Community GitHub repos</a:t>
            </a:r>
          </a:p>
          <a:p>
            <a:endParaRPr lang="en-US" sz="2800" kern="0" dirty="0">
              <a:solidFill>
                <a:srgbClr val="8A3FFC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kern="0" dirty="0"/>
              <a:t>qgss-2025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kern="0" dirty="0" err="1"/>
              <a:t>qiskit</a:t>
            </a:r>
            <a:r>
              <a:rPr lang="en-US" sz="2800" kern="0" dirty="0"/>
              <a:t>-machine-learning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kern="0" dirty="0" err="1"/>
              <a:t>qiskit</a:t>
            </a:r>
            <a:r>
              <a:rPr lang="en-US" sz="2800" kern="0" dirty="0"/>
              <a:t>-experiments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kern="0" dirty="0" err="1"/>
              <a:t>qiskit</a:t>
            </a:r>
            <a:r>
              <a:rPr lang="en-US" sz="2800" kern="0" dirty="0"/>
              <a:t>-optimization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kern="0" dirty="0" err="1"/>
              <a:t>qiskit</a:t>
            </a:r>
            <a:r>
              <a:rPr lang="en-US" sz="2800" kern="0" dirty="0"/>
              <a:t>-metal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2800" kern="0" dirty="0"/>
          </a:p>
          <a:p>
            <a:endParaRPr lang="en-US" sz="2800" kern="0" dirty="0"/>
          </a:p>
          <a:p>
            <a:r>
              <a:rPr lang="en-US" sz="2800" kern="0" dirty="0">
                <a:hlinkClick r:id="rId9"/>
              </a:rPr>
              <a:t>https://github.com/qiskit-community</a:t>
            </a:r>
            <a:endParaRPr lang="en-US" sz="2800" kern="0" dirty="0"/>
          </a:p>
          <a:p>
            <a:endParaRPr lang="en-US" sz="2800" kern="0" dirty="0"/>
          </a:p>
          <a:p>
            <a:endParaRPr lang="en-US" sz="2800" kern="0" dirty="0"/>
          </a:p>
          <a:p>
            <a:endParaRPr lang="en-US" sz="2800" kern="0" dirty="0"/>
          </a:p>
          <a:p>
            <a:endParaRPr lang="en-US" sz="2800" dirty="0">
              <a:hlinkClick r:id="rId10"/>
            </a:endParaRPr>
          </a:p>
          <a:p>
            <a:endParaRPr lang="en-US" sz="2800" dirty="0">
              <a:hlinkClick r:id="rId10"/>
            </a:endParaRPr>
          </a:p>
          <a:p>
            <a:endParaRPr lang="en-US" sz="2800" dirty="0">
              <a:hlinkClick r:id="rId10"/>
            </a:endParaRP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0282755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2772DE-B281-547C-8356-E61746391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12163-9510-F57F-62BC-0E56A2C2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384048"/>
            <a:ext cx="17141825" cy="81915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SQCM Fall Fest 2025 Activities</a:t>
            </a:r>
            <a:br>
              <a:rPr lang="en-US" dirty="0">
                <a:solidFill>
                  <a:srgbClr val="8A3FFC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2425D7-49D7-A584-3A7F-0BC97DBB1DC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258A05-C28E-AD48-12D5-92440B6007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384047"/>
            <a:ext cx="2859087" cy="285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1763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00285" y="5395085"/>
            <a:ext cx="19043647" cy="1527305"/>
          </a:xfrm>
          <a:custGeom>
            <a:avLst/>
            <a:gdLst/>
            <a:ahLst/>
            <a:cxnLst/>
            <a:rect l="l" t="t" r="r" b="b"/>
            <a:pathLst>
              <a:path w="19043647" h="1527305">
                <a:moveTo>
                  <a:pt x="0" y="0"/>
                </a:moveTo>
                <a:lnTo>
                  <a:pt x="19043647" y="0"/>
                </a:lnTo>
                <a:lnTo>
                  <a:pt x="19043647" y="1527305"/>
                </a:lnTo>
                <a:lnTo>
                  <a:pt x="0" y="1527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0900285" y="324804"/>
            <a:ext cx="2971028" cy="2971333"/>
          </a:xfrm>
          <a:custGeom>
            <a:avLst/>
            <a:gdLst/>
            <a:ahLst/>
            <a:cxnLst/>
            <a:rect l="l" t="t" r="r" b="b"/>
            <a:pathLst>
              <a:path w="2971028" h="2971333">
                <a:moveTo>
                  <a:pt x="0" y="0"/>
                </a:moveTo>
                <a:lnTo>
                  <a:pt x="2971028" y="0"/>
                </a:lnTo>
                <a:lnTo>
                  <a:pt x="2971028" y="2971333"/>
                </a:lnTo>
                <a:lnTo>
                  <a:pt x="0" y="29713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62937" y="12812107"/>
            <a:ext cx="4338161" cy="302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28"/>
              </a:lnSpc>
            </a:pPr>
            <a:r>
              <a:rPr lang="en-US" sz="1600" dirty="0" err="1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Qiskit</a:t>
            </a:r>
            <a:r>
              <a:rPr lang="en-US" sz="16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 Fall Fest 2025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62610" y="434635"/>
            <a:ext cx="10645521" cy="1856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26"/>
              </a:lnSpc>
            </a:pPr>
            <a:r>
              <a:rPr lang="en-US" sz="64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Where are you on your Quantum journey?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25411" y="4433916"/>
            <a:ext cx="332461" cy="716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88"/>
              </a:lnSpc>
            </a:pPr>
            <a:r>
              <a:rPr lang="en-US" sz="4277" b="1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0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47479" y="7033984"/>
            <a:ext cx="3681161" cy="15027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988"/>
              </a:lnSpc>
            </a:pPr>
            <a:r>
              <a:rPr lang="en-US" sz="40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What’s Quantum?</a:t>
            </a:r>
            <a:r>
              <a:rPr lang="en-US" sz="400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749723" y="4433916"/>
            <a:ext cx="332461" cy="716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88"/>
              </a:lnSpc>
            </a:pPr>
            <a:r>
              <a:rPr lang="en-US" sz="4277" b="1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850820" y="7033984"/>
            <a:ext cx="4775260" cy="30246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988"/>
              </a:lnSpc>
            </a:pPr>
            <a:r>
              <a:rPr lang="en-US" sz="40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Reading, Videos, Science, math or hands-on coding</a:t>
            </a:r>
          </a:p>
          <a:p>
            <a:pPr algn="ctr">
              <a:lnSpc>
                <a:spcPts val="5988"/>
              </a:lnSpc>
            </a:pPr>
            <a:endParaRPr lang="en-US" sz="4277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0942615" y="4433916"/>
            <a:ext cx="663111" cy="716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88"/>
              </a:lnSpc>
            </a:pPr>
            <a:r>
              <a:rPr lang="en-US" sz="4277" b="1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10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915450" y="7062559"/>
            <a:ext cx="4096950" cy="35888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624"/>
              </a:lnSpc>
            </a:pPr>
            <a:r>
              <a:rPr lang="en-US" sz="40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Papers, Active Research and development</a:t>
            </a:r>
          </a:p>
          <a:p>
            <a:pPr>
              <a:lnSpc>
                <a:spcPts val="5624"/>
              </a:lnSpc>
            </a:pPr>
            <a:r>
              <a:rPr lang="en-US" sz="400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  <a:p>
            <a:pPr>
              <a:lnSpc>
                <a:spcPts val="5624"/>
              </a:lnSpc>
            </a:pPr>
            <a:endParaRPr lang="en-US" sz="4277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0448839" y="7776858"/>
            <a:ext cx="130845" cy="677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28"/>
              </a:lnSpc>
            </a:pPr>
            <a:r>
              <a:rPr lang="en-US" sz="427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0577493" y="7776858"/>
            <a:ext cx="1665513" cy="687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53"/>
              </a:lnSpc>
            </a:pPr>
            <a:r>
              <a:rPr lang="en-US" sz="4279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949005" y="4335828"/>
            <a:ext cx="6635915" cy="800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23"/>
              </a:lnSpc>
            </a:pPr>
            <a:r>
              <a:rPr lang="en-US" sz="4800" dirty="0">
                <a:solidFill>
                  <a:srgbClr val="9F1853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Beginner - Intermediate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10827-D24D-ECCB-8C30-0D644AD88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A21D4-1A52-6AB1-7E87-8457126A6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project options?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2AB7B368-0559-FB0D-2641-337B0A15CAE0}"/>
              </a:ext>
            </a:extLst>
          </p:cNvPr>
          <p:cNvCxnSpPr/>
          <p:nvPr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54EF85-5822-D6BE-F151-391A84594A6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Coding Challenges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65E14C-C430-51E3-2520-E222614750E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93726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Beginner Notebook </a:t>
            </a:r>
            <a:r>
              <a:rPr lang="en-US" dirty="0"/>
              <a:t>–</a:t>
            </a:r>
            <a:r>
              <a:rPr lang="en-US" b="1" dirty="0"/>
              <a:t> </a:t>
            </a:r>
            <a:r>
              <a:rPr lang="en-US" i="1" dirty="0" err="1"/>
              <a:t>Qiskit</a:t>
            </a:r>
            <a:r>
              <a:rPr lang="en-US" i="1" dirty="0"/>
              <a:t> 2 Fundamentals Lab</a:t>
            </a:r>
            <a:r>
              <a:rPr lang="en-US" dirty="0"/>
              <a:t>, This notebook is designed to help you get up to speed on </a:t>
            </a:r>
            <a:r>
              <a:rPr lang="en-US" dirty="0" err="1"/>
              <a:t>Qiskit</a:t>
            </a:r>
            <a:r>
              <a:rPr lang="en-US" dirty="0"/>
              <a:t> 2 fundamentals by providing hands-on exercises for 18 core concepts.  As a bonus, in the last cell, you can run code on real IBM quantum hardware!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Intermediate Notebook </a:t>
            </a:r>
            <a:r>
              <a:rPr lang="en-US" dirty="0"/>
              <a:t>–</a:t>
            </a:r>
            <a:r>
              <a:rPr lang="en-US" b="1" dirty="0"/>
              <a:t> </a:t>
            </a:r>
            <a:r>
              <a:rPr lang="en-US" i="1" dirty="0"/>
              <a:t>Hands-On Introduction to DiVincenzo Criteria with </a:t>
            </a:r>
            <a:r>
              <a:rPr lang="en-US" i="1" dirty="0" err="1"/>
              <a:t>Qiskit</a:t>
            </a:r>
            <a:r>
              <a:rPr lang="en-US" i="1" dirty="0"/>
              <a:t> 2</a:t>
            </a:r>
            <a:r>
              <a:rPr lang="en-US" dirty="0"/>
              <a:t>, Physicist David DiVincenzo outlined five key requirements for any physical implementation of a quantum computer, plus two additional criteria for quantum communication. In this notebook, we will </a:t>
            </a:r>
            <a:r>
              <a:rPr lang="en-US" b="1" dirty="0"/>
              <a:t>experience each DiVincenzo criterion through practical </a:t>
            </a:r>
            <a:r>
              <a:rPr lang="en-US" b="1" dirty="0" err="1"/>
              <a:t>Qiskit</a:t>
            </a:r>
            <a:r>
              <a:rPr lang="en-US" b="1" dirty="0"/>
              <a:t> demonstrations</a:t>
            </a:r>
            <a:r>
              <a:rPr lang="en-US" dirty="0"/>
              <a:t>. You will get to run circuits on simulators and real IBM Quantum devices to </a:t>
            </a:r>
            <a:r>
              <a:rPr lang="en-US" b="1" dirty="0"/>
              <a:t>explore each principle hands-on</a:t>
            </a:r>
            <a:r>
              <a:rPr lang="en-US" dirty="0"/>
              <a:t>.</a:t>
            </a:r>
          </a:p>
          <a:p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https://github.com/SeattleQuantumComputingMeetup/qiskit_fall_fest_2025/tree/main/coding_challenges</a:t>
            </a:r>
            <a:endParaRPr lang="en-US" dirty="0"/>
          </a:p>
          <a:p>
            <a:endParaRPr lang="en-US" dirty="0"/>
          </a:p>
        </p:txBody>
      </p:sp>
      <p:cxnSp>
        <p:nvCxnSpPr>
          <p:cNvPr id="10" name="Straight Connector 9" descr="Vertical column divider">
            <a:extLst>
              <a:ext uri="{FF2B5EF4-FFF2-40B4-BE49-F238E27FC236}">
                <a16:creationId xmlns:a16="http://schemas.microsoft.com/office/drawing/2014/main" id="{7144D422-0E15-9A82-0318-A8BC8DCBE77F}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3E5FD7-7427-53EC-19C3-C36D5A47EBD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Hackathon Prompts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6AE693F-5EC8-64F0-E105-8E583BF276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9372600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Cleveland Clinic – protein structure prediction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 err="1"/>
              <a:t>BasQ</a:t>
            </a:r>
            <a:r>
              <a:rPr lang="en-US" dirty="0"/>
              <a:t> – quantum Battleship/</a:t>
            </a:r>
            <a:r>
              <a:rPr lang="en-US" dirty="0" err="1"/>
              <a:t>BombTester</a:t>
            </a:r>
            <a:r>
              <a:rPr lang="en-US" dirty="0"/>
              <a:t> game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Mila – financial application, options pricing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Rensselaer PTI – cryptography/Quantum Key Distribution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https://github.com/SeattleQuantumComputingMeetup/qiskit_fall_fest_2025/tree/main/hackathon_prompts</a:t>
            </a:r>
            <a:endParaRPr lang="en-US" dirty="0"/>
          </a:p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D15E444-2C09-DC0D-26F4-E76C32DE7F2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5188A9-FCD2-2B7C-388B-A4498122A7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77850" y="10106213"/>
            <a:ext cx="1892302" cy="18923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7424EA-0382-9DD9-B62D-E6CD8C64103B}"/>
              </a:ext>
            </a:extLst>
          </p:cNvPr>
          <p:cNvSpPr txBox="1"/>
          <p:nvPr/>
        </p:nvSpPr>
        <p:spPr>
          <a:xfrm>
            <a:off x="577851" y="2747487"/>
            <a:ext cx="5512054" cy="655564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en-US" sz="2000" b="1" dirty="0">
                <a:latin typeface="IBM Plex Sans" panose="020B0503050203000203" pitchFamily="34" charset="0"/>
              </a:rPr>
              <a:t>Define your own project </a:t>
            </a:r>
            <a:r>
              <a:rPr lang="en-US" sz="2000" dirty="0">
                <a:latin typeface="IBM Plex Sans" panose="020B0503050203000203" pitchFamily="34" charset="0"/>
              </a:rPr>
              <a:t>– </a:t>
            </a:r>
          </a:p>
          <a:p>
            <a:endParaRPr lang="en-US" sz="2000" dirty="0">
              <a:latin typeface="IBM Plex Sans" panose="020B050305020300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IBM Plex Sans" panose="020B0503050203000203" pitchFamily="34" charset="0"/>
              </a:rPr>
              <a:t>You can create a project on a topic of your own choosing, related to Quantum Computing.  </a:t>
            </a:r>
          </a:p>
          <a:p>
            <a:endParaRPr lang="en-US" sz="2000" dirty="0">
              <a:latin typeface="IBM Plex Sans" panose="020B050305020300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IBM Plex Sans" panose="020B0503050203000203" pitchFamily="34" charset="0"/>
              </a:rPr>
              <a:t>This could be a hackathon-like prompt, an idea for a start-up, an article or essay or piece of creative writing, an idea for a game, a type of art of any form, or any other suggestion you might have; the sky’s the limit!  </a:t>
            </a:r>
          </a:p>
          <a:p>
            <a:endParaRPr lang="en-US" sz="2000" dirty="0">
              <a:latin typeface="IBM Plex Sans" panose="020B050305020300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IBM Plex Sans" panose="020B0503050203000203" pitchFamily="34" charset="0"/>
              </a:rPr>
              <a:t>If you’re interested in defining a business, or some other type of business challenge, you can look at this page from the fall fest we hosted last year: </a:t>
            </a:r>
            <a:r>
              <a:rPr lang="en-US" sz="2000" dirty="0">
                <a:latin typeface="IBM Plex Sans" panose="020B0503050203000203" pitchFamily="34" charset="0"/>
                <a:hlinkClick r:id="rId6"/>
              </a:rPr>
              <a:t>https://dorahacks.io/hackathon/564/businesschallenge</a:t>
            </a:r>
            <a:endParaRPr lang="en-US" sz="2000" dirty="0">
              <a:latin typeface="IBM Plex Sans" panose="020B050305020300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000" dirty="0">
              <a:latin typeface="IBM Plex Sans" panose="020B050305020300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IBM Plex Sans" panose="020B0503050203000203" pitchFamily="34" charset="0"/>
              </a:rPr>
              <a:t>Have fun! </a:t>
            </a:r>
          </a:p>
        </p:txBody>
      </p:sp>
    </p:spTree>
    <p:extLst>
      <p:ext uri="{BB962C8B-B14F-4D97-AF65-F5344CB8AC3E}">
        <p14:creationId xmlns:p14="http://schemas.microsoft.com/office/powerpoint/2010/main" val="150352892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EB1F0-6AFD-6E20-DB3E-AB5243B74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B1001-EA98-E108-F562-3445569DF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earn a certificate from IBM Quantum?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252D6D01-5810-CF8E-11D4-EACD5D18C550}"/>
              </a:ext>
            </a:extLst>
          </p:cNvPr>
          <p:cNvCxnSpPr/>
          <p:nvPr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6C7963-BFA8-CFAE-B247-E79179B6B84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Participation Certificate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A10776-4112-A00C-5032-DCB63C6FB84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Do one of the following:</a:t>
            </a:r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Attend at least one in-person SQCM FF25 event</a:t>
            </a:r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Complete the Beginner or Intermediate Notebook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0" name="Straight Connector 9" descr="Vertical column divider">
            <a:extLst>
              <a:ext uri="{FF2B5EF4-FFF2-40B4-BE49-F238E27FC236}">
                <a16:creationId xmlns:a16="http://schemas.microsoft.com/office/drawing/2014/main" id="{064F6261-1B28-B2FB-06E8-818AAA4A5ECD}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D4037-4C84-1006-47D9-F3C4DB34163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Winner Certificate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90D03A-DDB0-B224-F9AB-39963BD5A2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4" y="3429000"/>
            <a:ext cx="5053961" cy="8572500"/>
          </a:xfrm>
        </p:spPr>
        <p:txBody>
          <a:bodyPr/>
          <a:lstStyle/>
          <a:p>
            <a:r>
              <a:rPr lang="en-US" dirty="0"/>
              <a:t>Do one of the following:</a:t>
            </a:r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Complete both the Beginner and Intermediate Notebooks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Submit work on one of the Hackathon prompts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Submit work on a topic of your own choosing related to Quantum Computing.  This could be a hackathon-like prompt, an idea for a start-up, an article or essay or piece of creative writing, an idea for a game, a type of art of any form, or any other suggestion you might have; the sky’s the limit!  Have fun!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5905D38-3C56-C8E1-63AB-C24D2F1992C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022ED24-9EAC-B50D-B1FE-28C3372CB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7850" y="10106213"/>
            <a:ext cx="1892302" cy="18923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2E0C39-0984-55C5-8028-F0DB803B73FA}"/>
              </a:ext>
            </a:extLst>
          </p:cNvPr>
          <p:cNvSpPr txBox="1"/>
          <p:nvPr/>
        </p:nvSpPr>
        <p:spPr>
          <a:xfrm>
            <a:off x="571500" y="3875817"/>
            <a:ext cx="10383520" cy="5044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Submit your work by sending a direct message in </a:t>
            </a:r>
            <a:r>
              <a:rPr lang="en-US" sz="2800" kern="0" dirty="0">
                <a:solidFill>
                  <a:srgbClr val="000000"/>
                </a:solidFill>
                <a:sym typeface="IBM Plex Sans Light"/>
              </a:rPr>
              <a:t>Discord (</a:t>
            </a:r>
            <a:r>
              <a:rPr lang="en-US" sz="2800" kern="0" dirty="0" err="1">
                <a:solidFill>
                  <a:srgbClr val="000000"/>
                </a:solidFill>
                <a:sym typeface="IBM Plex Sans Light"/>
              </a:rPr>
              <a:t>nhawkins</a:t>
            </a:r>
            <a:r>
              <a:rPr lang="en-US" sz="2800" kern="0" dirty="0">
                <a:solidFill>
                  <a:srgbClr val="000000"/>
                </a:solidFill>
                <a:sym typeface="IBM Plex Sans Light"/>
              </a:rPr>
              <a:t>), Meetup (Natalie Hawkins), or LinkedIn (</a:t>
            </a:r>
            <a:r>
              <a:rPr lang="en-US" sz="2800" kern="0" dirty="0" err="1">
                <a:solidFill>
                  <a:srgbClr val="000000"/>
                </a:solidFill>
                <a:sym typeface="IBM Plex Sans Light"/>
              </a:rPr>
              <a:t>natalie-hawkins-seattle</a:t>
            </a:r>
            <a:r>
              <a:rPr lang="en-US" sz="2800" kern="0" dirty="0">
                <a:solidFill>
                  <a:srgbClr val="000000"/>
                </a:solidFill>
                <a:sym typeface="IBM Plex Sans Light"/>
              </a:rPr>
              <a:t>) or an email to </a:t>
            </a:r>
            <a:r>
              <a:rPr lang="en-US" sz="2800" kern="0" dirty="0">
                <a:solidFill>
                  <a:srgbClr val="000000"/>
                </a:solidFill>
                <a:sym typeface="IBM Plex Sans Light"/>
                <a:hlinkClick r:id="rId4"/>
              </a:rPr>
              <a:t>nrhawkins@gmail.com</a:t>
            </a:r>
            <a:r>
              <a:rPr lang="en-US" sz="2800" kern="0" dirty="0">
                <a:solidFill>
                  <a:srgbClr val="000000"/>
                </a:solidFill>
                <a:sym typeface="IBM Plex Sans Light"/>
              </a:rPr>
              <a:t> with </a:t>
            </a:r>
            <a:r>
              <a:rPr lang="en-US" sz="2800" b="1" kern="0" dirty="0">
                <a:solidFill>
                  <a:schemeClr val="accent2"/>
                </a:solidFill>
                <a:sym typeface="IBM Plex Sans Light"/>
              </a:rPr>
              <a:t>ONE</a:t>
            </a:r>
            <a:r>
              <a:rPr lang="en-US" sz="2800" kern="0" dirty="0">
                <a:solidFill>
                  <a:srgbClr val="000000"/>
                </a:solidFill>
                <a:sym typeface="IBM Plex Sans Light"/>
              </a:rPr>
              <a:t> of the following, as well as indicating your full name as you wish it to appear on the certificate</a:t>
            </a: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:</a:t>
            </a:r>
          </a:p>
          <a:p>
            <a:pPr marL="571500" indent="-571500" algn="l" defTabSz="2438400">
              <a:spcBef>
                <a:spcPts val="2900"/>
              </a:spcBef>
              <a:buSzPct val="100000"/>
              <a:buFont typeface="Wingdings" panose="05000000000000000000" pitchFamily="2" charset="2"/>
              <a:buChar char="§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a link to a </a:t>
            </a:r>
            <a:r>
              <a:rPr lang="en-US" sz="2800" kern="0" dirty="0" err="1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github</a:t>
            </a: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 repo or other storage location, like Box, containing your work</a:t>
            </a:r>
          </a:p>
          <a:p>
            <a:pPr marL="571500" indent="-571500" algn="l" defTabSz="2438400">
              <a:spcBef>
                <a:spcPts val="2900"/>
              </a:spcBef>
              <a:buSzPct val="100000"/>
              <a:buFont typeface="Wingdings" panose="05000000000000000000" pitchFamily="2" charset="2"/>
              <a:buChar char="§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attach your file(s) to the message</a:t>
            </a:r>
          </a:p>
        </p:txBody>
      </p:sp>
    </p:spTree>
    <p:extLst>
      <p:ext uri="{BB962C8B-B14F-4D97-AF65-F5344CB8AC3E}">
        <p14:creationId xmlns:p14="http://schemas.microsoft.com/office/powerpoint/2010/main" val="191681088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7E72D-2E58-5FA9-35AF-EA3BF67E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spend the rest of my time today at the SQCM FF25 Kickoff?</a:t>
            </a:r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F3C48B13-D468-45C9-5E8D-1CC3FCDBC286}"/>
              </a:ext>
            </a:extLst>
          </p:cNvPr>
          <p:cNvCxnSpPr/>
          <p:nvPr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6A4A6-BFA6-4140-B1ED-1F00BB0D2D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6400" dirty="0">
                <a:solidFill>
                  <a:srgbClr val="EE5396"/>
                </a:solidFill>
              </a:rPr>
              <a:t>1</a:t>
            </a:r>
          </a:p>
          <a:p>
            <a:br>
              <a:rPr lang="en-US" dirty="0"/>
            </a:br>
            <a:r>
              <a:rPr lang="en-US" dirty="0">
                <a:latin typeface="IBM Plex Sans Light" panose="020B0403050203000203" pitchFamily="34" charset="0"/>
              </a:rPr>
              <a:t>Start working on the Beginner Notebook.  </a:t>
            </a:r>
            <a:r>
              <a:rPr lang="en-US" dirty="0"/>
              <a:t>Choose a path of uploading the notebook to an online lab environment or create a Python environment on your own machine and install </a:t>
            </a:r>
            <a:r>
              <a:rPr lang="en-US" dirty="0" err="1"/>
              <a:t>Qiskit</a:t>
            </a:r>
            <a:r>
              <a:rPr lang="en-US" dirty="0"/>
              <a:t>.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6B527F30-F60A-AA2B-370A-41F9EF0116AE}"/>
              </a:ext>
            </a:extLst>
          </p:cNvPr>
          <p:cNvCxnSpPr>
            <a:cxnSpLocks/>
          </p:cNvCxnSpPr>
          <p:nvPr/>
        </p:nvCxnSpPr>
        <p:spPr bwMode="auto">
          <a:xfrm>
            <a:off x="6096000" y="6096000"/>
            <a:ext cx="0" cy="587044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EDFC4-C9C9-2112-4D9D-362541F552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6134100"/>
          </a:xfrm>
        </p:spPr>
        <p:txBody>
          <a:bodyPr/>
          <a:lstStyle/>
          <a:p>
            <a:r>
              <a:rPr lang="en-US" sz="6400" dirty="0">
                <a:solidFill>
                  <a:srgbClr val="EE5396"/>
                </a:solidFill>
              </a:rPr>
              <a:t>2</a:t>
            </a:r>
          </a:p>
          <a:p>
            <a:br>
              <a:rPr lang="en-US" dirty="0"/>
            </a:br>
            <a:r>
              <a:rPr lang="en-US" dirty="0"/>
              <a:t>Join the SQCM Discord.  Network with others, to see what they’re interested in.</a:t>
            </a:r>
          </a:p>
          <a:p>
            <a:endParaRPr lang="en-US" dirty="0"/>
          </a:p>
          <a:p>
            <a:r>
              <a:rPr lang="en-US" dirty="0"/>
              <a:t>Find the Discord invite link under the About tab on:</a:t>
            </a:r>
          </a:p>
          <a:p>
            <a:r>
              <a:rPr lang="en-US" dirty="0">
                <a:hlinkClick r:id="rId2"/>
              </a:rPr>
              <a:t>https://www.meetup.com/seattle-quantum-computing-meetup/</a:t>
            </a:r>
            <a:endParaRPr lang="en-US" dirty="0"/>
          </a:p>
          <a:p>
            <a:endParaRPr lang="en-US" dirty="0"/>
          </a:p>
        </p:txBody>
      </p: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79B6307B-3FFE-4197-344B-4318A0921143}"/>
              </a:ext>
            </a:extLst>
          </p:cNvPr>
          <p:cNvCxnSpPr>
            <a:cxnSpLocks/>
          </p:cNvCxnSpPr>
          <p:nvPr/>
        </p:nvCxnSpPr>
        <p:spPr bwMode="auto">
          <a:xfrm>
            <a:off x="12188952" y="6099048"/>
            <a:ext cx="0" cy="589063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8D3721-3096-C555-ADE3-C6C024CF3F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6400" dirty="0">
                <a:solidFill>
                  <a:srgbClr val="EE5396"/>
                </a:solidFill>
              </a:rPr>
              <a:t>3</a:t>
            </a:r>
          </a:p>
          <a:p>
            <a:br>
              <a:rPr lang="en-US" dirty="0"/>
            </a:br>
            <a:r>
              <a:rPr lang="en-US" dirty="0"/>
              <a:t>Read through the Hackathon Prompts, if that path interests you, or brainstorm on a topic of your own choice.  </a:t>
            </a:r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79653C59-D4EB-061B-BEE9-54F43A1A5BD7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6096000"/>
            <a:ext cx="0" cy="586832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0DC560-FF7F-9500-14CC-65574A232B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6398258"/>
          </a:xfrm>
        </p:spPr>
        <p:txBody>
          <a:bodyPr/>
          <a:lstStyle/>
          <a:p>
            <a:r>
              <a:rPr lang="en-US" sz="6400" dirty="0">
                <a:solidFill>
                  <a:srgbClr val="EE5396"/>
                </a:solidFill>
              </a:rPr>
              <a:t>4</a:t>
            </a:r>
          </a:p>
          <a:p>
            <a:br>
              <a:rPr lang="en-US" dirty="0"/>
            </a:br>
            <a:r>
              <a:rPr lang="en-US" dirty="0"/>
              <a:t>Try out the board game </a:t>
            </a:r>
            <a:r>
              <a:rPr lang="en-US" dirty="0" err="1"/>
              <a:t>Entanglion</a:t>
            </a:r>
            <a:r>
              <a:rPr lang="en-US" dirty="0"/>
              <a:t>, created by IBM Quantum Researchers, or the digital QC game, </a:t>
            </a:r>
            <a:r>
              <a:rPr lang="en-US" dirty="0" err="1"/>
              <a:t>Qpong</a:t>
            </a:r>
            <a:r>
              <a:rPr lang="en-US" dirty="0"/>
              <a:t>, created by </a:t>
            </a:r>
            <a:r>
              <a:rPr lang="en-US" dirty="0" err="1"/>
              <a:t>Junye</a:t>
            </a:r>
            <a:r>
              <a:rPr lang="en-US" dirty="0"/>
              <a:t> Huang, Technical Integrations Engineer at IBM Quantum.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https://www.lexaloffle.com/bbs/?tid=39762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F5069CF-12C8-5065-5D51-A2D4F896DB6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Fall Fest 2025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A592C4-BA9E-5690-A307-8B62A68987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1912263" y="532124"/>
            <a:ext cx="18923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74674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F81A1A-CC8B-1EDB-F121-B330ADCB8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314E743-8ACD-7378-10F7-8B4DE7DED94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5916166" cy="448056"/>
          </a:xfrm>
        </p:spPr>
        <p:txBody>
          <a:bodyPr/>
          <a:lstStyle/>
          <a:p>
            <a:r>
              <a:rPr lang="en-US" dirty="0"/>
              <a:t>Sat, Oct 4, 2025, 12:30pm-2:00pm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6C6C2-3BB6-F638-A0C5-5C17BC249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/>
          <a:lstStyle/>
          <a:p>
            <a:r>
              <a:rPr lang="en-US" dirty="0"/>
              <a:t>Today’s Agenda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C92554C9-4C3A-A27A-B053-387C9BDF0F9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64569-8B9C-1FC8-C66E-4CF554044C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Qiskit</a:t>
            </a:r>
            <a:r>
              <a:rPr lang="en-US" dirty="0">
                <a:solidFill>
                  <a:srgbClr val="8A3FFC"/>
                </a:solidFill>
              </a:rPr>
              <a:t> Fall Fest 2025</a:t>
            </a:r>
          </a:p>
          <a:p>
            <a:endParaRPr lang="en-US" dirty="0"/>
          </a:p>
          <a:p>
            <a:r>
              <a:rPr lang="en-US" dirty="0"/>
              <a:t>What is it?  </a:t>
            </a:r>
          </a:p>
          <a:p>
            <a:r>
              <a:rPr lang="en-US" dirty="0"/>
              <a:t>Who are the hosts?</a:t>
            </a:r>
          </a:p>
          <a:p>
            <a:r>
              <a:rPr lang="en-US" dirty="0"/>
              <a:t>SQCM FF25 Schedule</a:t>
            </a:r>
          </a:p>
          <a:p>
            <a:endParaRPr lang="en-US" dirty="0"/>
          </a:p>
        </p:txBody>
      </p: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C84159B0-5AA0-8174-DF38-2BFB79BF2EB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271D5C-A934-B0DF-EE1E-3ABDBD304FF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IBM Quantum, and others</a:t>
            </a:r>
          </a:p>
          <a:p>
            <a:endParaRPr lang="en-US" dirty="0"/>
          </a:p>
          <a:p>
            <a:r>
              <a:rPr lang="en-US" dirty="0"/>
              <a:t>IBM Hardware</a:t>
            </a:r>
          </a:p>
          <a:p>
            <a:r>
              <a:rPr lang="en-US" dirty="0"/>
              <a:t>IBM Roadmap</a:t>
            </a:r>
          </a:p>
          <a:p>
            <a:r>
              <a:rPr lang="en-US" dirty="0"/>
              <a:t>Quantum Computers</a:t>
            </a:r>
          </a:p>
          <a:p>
            <a:r>
              <a:rPr lang="en-US" dirty="0"/>
              <a:t>Quantum Programming</a:t>
            </a:r>
          </a:p>
          <a:p>
            <a:r>
              <a:rPr lang="en-US" dirty="0"/>
              <a:t> </a:t>
            </a:r>
          </a:p>
          <a:p>
            <a:endParaRPr lang="en-US" dirty="0"/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3C4D8587-7108-D5E9-E035-FF828AC93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6096000"/>
            <a:ext cx="1162202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65D545-807F-EA40-B70B-804215D076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Qiskit</a:t>
            </a:r>
            <a:endParaRPr lang="en-US" dirty="0">
              <a:solidFill>
                <a:srgbClr val="8A3FFC"/>
              </a:solidFill>
            </a:endParaRPr>
          </a:p>
          <a:p>
            <a:endParaRPr lang="en-US" dirty="0"/>
          </a:p>
          <a:p>
            <a:r>
              <a:rPr lang="en-US" dirty="0"/>
              <a:t>How to use it? 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43E926-396C-33AA-F495-010AB874D11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SQCM Fall Fest 2025 Activities</a:t>
            </a:r>
          </a:p>
          <a:p>
            <a:endParaRPr lang="en-US" dirty="0"/>
          </a:p>
          <a:p>
            <a:r>
              <a:rPr lang="en-US" dirty="0"/>
              <a:t>Coding Challenges</a:t>
            </a:r>
          </a:p>
          <a:p>
            <a:r>
              <a:rPr lang="en-US" dirty="0"/>
              <a:t>Hackathon Prompts</a:t>
            </a:r>
          </a:p>
          <a:p>
            <a:r>
              <a:rPr lang="en-US" dirty="0"/>
              <a:t>Open-Your-Choice Project</a:t>
            </a:r>
          </a:p>
          <a:p>
            <a:r>
              <a:rPr lang="en-US" dirty="0"/>
              <a:t>Quantum Games</a:t>
            </a:r>
          </a:p>
          <a:p>
            <a:r>
              <a:rPr lang="en-US" dirty="0"/>
              <a:t>Free Time</a:t>
            </a:r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595694-7C14-425A-5411-9DA3C61CED4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Fall Fest 2025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BF164C-8049-4BE9-AD7C-75B638FAE1B5}"/>
              </a:ext>
            </a:extLst>
          </p:cNvPr>
          <p:cNvSpPr txBox="1"/>
          <p:nvPr/>
        </p:nvSpPr>
        <p:spPr>
          <a:xfrm>
            <a:off x="26273760" y="12649200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3BD8F25-766D-BE0A-D8EB-1A4F38FEE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4675" y="10109200"/>
            <a:ext cx="18923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198726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8B99B-7066-DEA9-9799-6455F3063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A3A4D2-F20D-0AAE-D667-B5D26E4860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7A9CD11-9AEC-28FA-C1B1-961257F8D994}"/>
              </a:ext>
            </a:extLst>
          </p:cNvPr>
          <p:cNvSpPr txBox="1">
            <a:spLocks/>
          </p:cNvSpPr>
          <p:nvPr/>
        </p:nvSpPr>
        <p:spPr>
          <a:xfrm>
            <a:off x="576072" y="576072"/>
            <a:ext cx="10099675" cy="571500"/>
          </a:xfrm>
          <a:prstGeom prst="rect">
            <a:avLst/>
          </a:prstGeom>
        </p:spPr>
        <p:txBody>
          <a:bodyPr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329184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58368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87552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kern="0" dirty="0" err="1">
                <a:solidFill>
                  <a:srgbClr val="697077"/>
                </a:solidFill>
                <a:latin typeface="IBM Plex Mono" panose="020B0509050203000203" pitchFamily="49" charset="77"/>
              </a:rPr>
              <a:t>Qiskit</a:t>
            </a:r>
            <a:r>
              <a:rPr lang="en-US" kern="0" dirty="0">
                <a:solidFill>
                  <a:srgbClr val="697077"/>
                </a:solidFill>
                <a:latin typeface="IBM Plex Mono" panose="020B0509050203000203" pitchFamily="49" charset="77"/>
              </a:rPr>
              <a:t> Fall Fest 2025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2154F2-88C5-302D-CE2E-834175C2B91C}"/>
              </a:ext>
            </a:extLst>
          </p:cNvPr>
          <p:cNvSpPr txBox="1"/>
          <p:nvPr/>
        </p:nvSpPr>
        <p:spPr>
          <a:xfrm>
            <a:off x="559955" y="1861235"/>
            <a:ext cx="8252968" cy="538609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en-US" sz="8600" dirty="0"/>
              <a:t>Thanks for Joining the SQCM </a:t>
            </a:r>
            <a:r>
              <a:rPr lang="en-US" sz="8600" dirty="0" err="1"/>
              <a:t>Qiskit</a:t>
            </a:r>
            <a:r>
              <a:rPr lang="en-US" sz="8600" dirty="0"/>
              <a:t> Fall Fest!!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12FD16-AD10-594E-839E-AF6DDAA3AA79}"/>
              </a:ext>
            </a:extLst>
          </p:cNvPr>
          <p:cNvSpPr txBox="1"/>
          <p:nvPr/>
        </p:nvSpPr>
        <p:spPr>
          <a:xfrm>
            <a:off x="576072" y="7402628"/>
            <a:ext cx="12197080" cy="52322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endParaRPr lang="en-US" sz="2800" dirty="0"/>
          </a:p>
        </p:txBody>
      </p:sp>
      <p:pic>
        <p:nvPicPr>
          <p:cNvPr id="16" name="Picture 15" descr="A blue screen with white text&#10;&#10;AI-generated content may be incorrect.">
            <a:extLst>
              <a:ext uri="{FF2B5EF4-FFF2-40B4-BE49-F238E27FC236}">
                <a16:creationId xmlns:a16="http://schemas.microsoft.com/office/drawing/2014/main" id="{9E12C66A-2588-A106-8204-B9467891E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77" y="11589805"/>
            <a:ext cx="1570303" cy="1177727"/>
          </a:xfrm>
          <a:prstGeom prst="rect">
            <a:avLst/>
          </a:prstGeom>
        </p:spPr>
      </p:pic>
      <p:pic>
        <p:nvPicPr>
          <p:cNvPr id="18" name="Picture 17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47A77C72-531B-D422-B3AC-2BABF0B6F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72" y="12031276"/>
            <a:ext cx="5320197" cy="1102833"/>
          </a:xfrm>
          <a:prstGeom prst="rect">
            <a:avLst/>
          </a:prstGeom>
        </p:spPr>
      </p:pic>
      <p:pic>
        <p:nvPicPr>
          <p:cNvPr id="2" name="Graphic 6">
            <a:extLst>
              <a:ext uri="{FF2B5EF4-FFF2-40B4-BE49-F238E27FC236}">
                <a16:creationId xmlns:a16="http://schemas.microsoft.com/office/drawing/2014/main" id="{C8E0F568-0382-A9C8-26C4-E5DD20061CB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245135" y="195000"/>
            <a:ext cx="9142040" cy="135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6817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686B60-D342-7861-1EAF-3D6223387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12DBD-2933-9BE5-7900-D5D47512E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384048"/>
            <a:ext cx="17141825" cy="819150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Qiskit</a:t>
            </a:r>
            <a:r>
              <a:rPr lang="en-US" dirty="0">
                <a:solidFill>
                  <a:schemeClr val="tx1"/>
                </a:solidFill>
              </a:rPr>
              <a:t> Fall Fest – What is it?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9E100C-7163-A3E6-CCF0-8BE1C592481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D26A4B-D4D9-D433-F5C4-297238772A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384047"/>
            <a:ext cx="2859087" cy="285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1424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76976-2BA6-35F5-A03B-6D1D6B3BD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Fall Fest 2025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8A1B8-5B05-553C-D904-F7959C00A1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Fall Fest is a collection of quantum computing events created and planned by university students and volunteer hosts, with support from IBM Quantum.</a:t>
            </a:r>
          </a:p>
          <a:p>
            <a:endParaRPr lang="en-US" dirty="0"/>
          </a:p>
          <a:p>
            <a:r>
              <a:rPr lang="en-US" dirty="0"/>
              <a:t>   54 Sponsored Events</a:t>
            </a:r>
          </a:p>
          <a:p>
            <a:r>
              <a:rPr lang="en-US" u="sng" dirty="0"/>
              <a:t>+ 89 Extension Events  _           </a:t>
            </a:r>
          </a:p>
          <a:p>
            <a:r>
              <a:rPr lang="en-US" dirty="0"/>
              <a:t> 143 Total Events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2"/>
              </a:rPr>
              <a:t>https://www.ibm.com/quantum/events/fall-fest-2025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7D2C3-481B-FC7A-BBA0-DA0DBDB5A7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The Seattle Quantum Computing Meetup was selected as one of 150 universities or organizations to host a FF25, out of 600 applications.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https://github.com/SeattleQuantumComputingMeetup/qiskit_fall_fest_2025/tree/main</a:t>
            </a:r>
            <a:endParaRPr lang="en-US" dirty="0"/>
          </a:p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7FC44BB-0EF8-A786-0FDD-54F2A1F353C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D9A419-704B-FEA5-017C-1DBC9500DB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1926030" y="11348844"/>
            <a:ext cx="1892302" cy="1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6590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55A89-31D3-C769-71AD-38E9ADC2B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SQCM FF25 Schedule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588F6F-C66C-FFF6-F027-434CCBD37F22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40BF8BA-1291-FEB6-2E05-02368647FF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544513"/>
            <a:ext cx="2859087" cy="2859087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6E9C6E5-86FD-91AD-4AF3-B23256B476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904156"/>
              </p:ext>
            </p:extLst>
          </p:nvPr>
        </p:nvGraphicFramePr>
        <p:xfrm>
          <a:off x="576072" y="2641600"/>
          <a:ext cx="17742408" cy="916716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35602">
                  <a:extLst>
                    <a:ext uri="{9D8B030D-6E8A-4147-A177-3AD203B41FA5}">
                      <a16:colId xmlns:a16="http://schemas.microsoft.com/office/drawing/2014/main" val="790341707"/>
                    </a:ext>
                  </a:extLst>
                </a:gridCol>
                <a:gridCol w="4435602">
                  <a:extLst>
                    <a:ext uri="{9D8B030D-6E8A-4147-A177-3AD203B41FA5}">
                      <a16:colId xmlns:a16="http://schemas.microsoft.com/office/drawing/2014/main" val="4062819562"/>
                    </a:ext>
                  </a:extLst>
                </a:gridCol>
                <a:gridCol w="4435602">
                  <a:extLst>
                    <a:ext uri="{9D8B030D-6E8A-4147-A177-3AD203B41FA5}">
                      <a16:colId xmlns:a16="http://schemas.microsoft.com/office/drawing/2014/main" val="1015193658"/>
                    </a:ext>
                  </a:extLst>
                </a:gridCol>
                <a:gridCol w="4435602">
                  <a:extLst>
                    <a:ext uri="{9D8B030D-6E8A-4147-A177-3AD203B41FA5}">
                      <a16:colId xmlns:a16="http://schemas.microsoft.com/office/drawing/2014/main" val="2603462505"/>
                    </a:ext>
                  </a:extLst>
                </a:gridCol>
              </a:tblGrid>
              <a:tr h="1055548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7604321"/>
                  </a:ext>
                </a:extLst>
              </a:tr>
              <a:tr h="181118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Sep 30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6-7:30pm PT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u="sng">
                          <a:solidFill>
                            <a:schemeClr val="tx1"/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Fall Fest 2025 Prep - Qiskit and Quantum Computing 101</a:t>
                      </a:r>
                      <a:endParaRPr lang="en-US" sz="2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Northgate Branch, Seattle Public Library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4112734762"/>
                  </a:ext>
                </a:extLst>
              </a:tr>
              <a:tr h="224462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Oct 4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12:30-2:00pm PT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u="sng" dirty="0" err="1">
                          <a:solidFill>
                            <a:schemeClr val="tx1"/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Qiskit</a:t>
                      </a:r>
                      <a:r>
                        <a:rPr lang="en-US" sz="2800" u="sng" dirty="0">
                          <a:solidFill>
                            <a:schemeClr val="tx1"/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Coding Challenges, Hackathon Prompts, Game Day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Montlake Branch, Seattle Public Library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2781870083"/>
                  </a:ext>
                </a:extLst>
              </a:tr>
              <a:tr h="224462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Nov 3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10:00 am PT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Deadline for Coding Challenges and Hackathon Work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submit online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4240712751"/>
                  </a:ext>
                </a:extLst>
              </a:tr>
              <a:tr h="181118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By Dec 1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11:59 pm PT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Participation and Winner Certificates Will Be Awarded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delivered online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9069299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481365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45628C-BEE4-5619-6FA7-B9FE5FF4F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5833A-F406-B9D6-384B-7D78764CC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384048"/>
            <a:ext cx="17141825" cy="81915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IBM Quantum and Others – hardware and software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DD9171-600D-D837-81A0-1865C6D8765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7D9AB6-2C95-AA62-5968-5A76D6C568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384047"/>
            <a:ext cx="2859087" cy="285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38435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1D639-B50A-D723-E19E-AC16EA90E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0B9C5-D69D-B9E5-B91D-1B46532FF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Quantum, Hardware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3EA522-8FEE-E265-BE04-D12C8AB136E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E7CB30-2058-332F-5C2F-6974CC9387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544513"/>
            <a:ext cx="2859087" cy="2859087"/>
          </a:xfrm>
          <a:prstGeom prst="rect">
            <a:avLst/>
          </a:prstGeom>
        </p:spPr>
      </p:pic>
      <p:pic>
        <p:nvPicPr>
          <p:cNvPr id="5" name="Picture 4" descr="A diagram of a machine&#10;&#10;AI-generated content may be incorrect.">
            <a:extLst>
              <a:ext uri="{FF2B5EF4-FFF2-40B4-BE49-F238E27FC236}">
                <a16:creationId xmlns:a16="http://schemas.microsoft.com/office/drawing/2014/main" id="{561651DB-788B-363A-7791-932808AE25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71200" y="480810"/>
            <a:ext cx="9350056" cy="12721165"/>
          </a:xfrm>
          <a:prstGeom prst="rect">
            <a:avLst/>
          </a:prstGeom>
        </p:spPr>
      </p:pic>
      <p:pic>
        <p:nvPicPr>
          <p:cNvPr id="7" name="Picture 6" descr="A large gold and silver machine&#10;&#10;AI-generated content may be incorrect.">
            <a:extLst>
              <a:ext uri="{FF2B5EF4-FFF2-40B4-BE49-F238E27FC236}">
                <a16:creationId xmlns:a16="http://schemas.microsoft.com/office/drawing/2014/main" id="{3403F6DD-D93E-8CF0-51DA-90A9DEEB00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65944" y="3684363"/>
            <a:ext cx="3135106" cy="6074269"/>
          </a:xfrm>
          <a:prstGeom prst="rect">
            <a:avLst/>
          </a:prstGeom>
        </p:spPr>
      </p:pic>
      <p:pic>
        <p:nvPicPr>
          <p:cNvPr id="9" name="Picture 8" descr="A blue screen with white text&#10;&#10;AI-generated content may be incorrect.">
            <a:extLst>
              <a:ext uri="{FF2B5EF4-FFF2-40B4-BE49-F238E27FC236}">
                <a16:creationId xmlns:a16="http://schemas.microsoft.com/office/drawing/2014/main" id="{C7B3CD7F-EA94-A864-66A6-829E06E9C4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072" y="2198860"/>
            <a:ext cx="8771128" cy="3470419"/>
          </a:xfrm>
          <a:prstGeom prst="rect">
            <a:avLst/>
          </a:prstGeom>
        </p:spPr>
      </p:pic>
      <p:pic>
        <p:nvPicPr>
          <p:cNvPr id="12" name="Picture 11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0BFDEADC-8012-2C55-28F0-13348372C1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6072" y="6032132"/>
            <a:ext cx="4750044" cy="3416476"/>
          </a:xfrm>
          <a:prstGeom prst="rect">
            <a:avLst/>
          </a:prstGeom>
        </p:spPr>
      </p:pic>
      <p:pic>
        <p:nvPicPr>
          <p:cNvPr id="14" name="Picture 13" descr="A diagram of a circuit diagram&#10;&#10;AI-generated content may be incorrect.">
            <a:extLst>
              <a:ext uri="{FF2B5EF4-FFF2-40B4-BE49-F238E27FC236}">
                <a16:creationId xmlns:a16="http://schemas.microsoft.com/office/drawing/2014/main" id="{A2543A87-C90E-1577-EC32-7ECB5CFEB2B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24241" y="6858000"/>
            <a:ext cx="4948835" cy="2307678"/>
          </a:xfrm>
          <a:prstGeom prst="rect">
            <a:avLst/>
          </a:prstGeom>
        </p:spPr>
      </p:pic>
      <p:pic>
        <p:nvPicPr>
          <p:cNvPr id="16" name="Picture 15" descr="A blue diagram of a machine&#10;&#10;AI-generated content may be incorrect.">
            <a:extLst>
              <a:ext uri="{FF2B5EF4-FFF2-40B4-BE49-F238E27FC236}">
                <a16:creationId xmlns:a16="http://schemas.microsoft.com/office/drawing/2014/main" id="{ED680904-8DE8-24FE-6762-63FABDD333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43334" y="9758632"/>
            <a:ext cx="6629741" cy="373399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A31AF90-8D7A-2166-A62D-47F079E4790D}"/>
              </a:ext>
            </a:extLst>
          </p:cNvPr>
          <p:cNvSpPr txBox="1"/>
          <p:nvPr/>
        </p:nvSpPr>
        <p:spPr>
          <a:xfrm>
            <a:off x="21142960" y="11958320"/>
            <a:ext cx="2560320" cy="975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5266C7-AFC4-0B94-3D5F-BA569CE742B5}"/>
              </a:ext>
            </a:extLst>
          </p:cNvPr>
          <p:cNvSpPr txBox="1"/>
          <p:nvPr/>
        </p:nvSpPr>
        <p:spPr>
          <a:xfrm>
            <a:off x="20638385" y="9881102"/>
            <a:ext cx="3390225" cy="348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  <a:hlinkClick r:id="rId11"/>
              </a:rPr>
              <a:t>https://electronics360.globalspec.com/article/13553/how-quantum-computers-work</a:t>
            </a: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  <a:p>
            <a:pPr defTabSz="2438400">
              <a:spcBef>
                <a:spcPts val="2900"/>
              </a:spcBef>
              <a:buSzPct val="100000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5FE76D-4110-8528-5B4F-4190B3CDC253}"/>
              </a:ext>
            </a:extLst>
          </p:cNvPr>
          <p:cNvSpPr txBox="1"/>
          <p:nvPr/>
        </p:nvSpPr>
        <p:spPr>
          <a:xfrm>
            <a:off x="5624241" y="5979303"/>
            <a:ext cx="4948834" cy="1006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Superconducting Qubit with Josephson Junction (JJ):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7A4E28-81A6-7927-2333-36ABB1E7B1F6}"/>
              </a:ext>
            </a:extLst>
          </p:cNvPr>
          <p:cNvSpPr txBox="1"/>
          <p:nvPr/>
        </p:nvSpPr>
        <p:spPr>
          <a:xfrm>
            <a:off x="650240" y="9966960"/>
            <a:ext cx="2994969" cy="283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rgbClr val="000000"/>
                </a:solidFill>
                <a:sym typeface="IBM Plex Sans Light"/>
              </a:rPr>
              <a:t>QPU: size like CPU</a:t>
            </a:r>
          </a:p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Qubit: millimeters </a:t>
            </a:r>
          </a:p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JJ: microscopic (&lt;= micrometers)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35E8C0-2553-7585-C51C-235D0E5EF1F2}"/>
              </a:ext>
            </a:extLst>
          </p:cNvPr>
          <p:cNvSpPr txBox="1"/>
          <p:nvPr/>
        </p:nvSpPr>
        <p:spPr>
          <a:xfrm>
            <a:off x="568843" y="1579054"/>
            <a:ext cx="8971156" cy="589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sz="2800" dirty="0"/>
              <a:t>The IBM Quantum Experience went live on May 4, 2016:</a:t>
            </a:r>
            <a:endParaRPr lang="en-US" sz="2800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61958265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1A60C-3EAF-9012-AC58-17AC83503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1A328-34D3-2795-A679-3A6A5DC1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Quantum, Roadmap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ABB504-EB7A-B603-BCC9-924486E7973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CCBB79-7153-62A9-5341-D6184014D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544513"/>
            <a:ext cx="2859087" cy="285908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7F8BCE3-65D4-48CF-2EBD-6397322D8C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6072" y="1679416"/>
            <a:ext cx="19283797" cy="108471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D30992-FDC4-AC57-9B01-DC958FEE6509}"/>
              </a:ext>
            </a:extLst>
          </p:cNvPr>
          <p:cNvSpPr txBox="1"/>
          <p:nvPr/>
        </p:nvSpPr>
        <p:spPr>
          <a:xfrm>
            <a:off x="20259040" y="5354896"/>
            <a:ext cx="3749040" cy="2308324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en-US" dirty="0">
                <a:hlinkClick r:id="rId7"/>
              </a:rPr>
              <a:t>https://www.ibm.com/roadmaps/quantum/</a:t>
            </a:r>
            <a:endParaRPr lang="en-US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9DB330-4518-0645-9105-F517B97BE167}"/>
              </a:ext>
            </a:extLst>
          </p:cNvPr>
          <p:cNvSpPr txBox="1"/>
          <p:nvPr/>
        </p:nvSpPr>
        <p:spPr>
          <a:xfrm>
            <a:off x="20380960" y="8884811"/>
            <a:ext cx="3749040" cy="286232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en-US" dirty="0">
                <a:hlinkClick r:id="rId8"/>
              </a:rPr>
              <a:t>https://www.ibm.com/quantum/technology#roadmap</a:t>
            </a:r>
            <a:endParaRPr lang="en-US" dirty="0"/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9F4FBD-8F39-75E1-453E-F67163F9E016}"/>
              </a:ext>
            </a:extLst>
          </p:cNvPr>
          <p:cNvSpPr txBox="1"/>
          <p:nvPr/>
        </p:nvSpPr>
        <p:spPr>
          <a:xfrm>
            <a:off x="20380960" y="8102491"/>
            <a:ext cx="1442720" cy="91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kern="0" dirty="0">
                <a:solidFill>
                  <a:srgbClr val="000000"/>
                </a:solidFill>
                <a:ea typeface="+mj-ea"/>
                <a:cs typeface="+mj-cs"/>
                <a:sym typeface="Wingdings" panose="05000000000000000000" pitchFamily="2" charset="2"/>
              </a:rPr>
              <a:t>Video:</a:t>
            </a: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5DB995-376B-2662-A497-4066B6009F12}"/>
              </a:ext>
            </a:extLst>
          </p:cNvPr>
          <p:cNvSpPr txBox="1"/>
          <p:nvPr/>
        </p:nvSpPr>
        <p:spPr>
          <a:xfrm>
            <a:off x="20726400" y="4551680"/>
            <a:ext cx="2443480" cy="91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585A25-C12B-D663-709F-D05814BD68B5}"/>
              </a:ext>
            </a:extLst>
          </p:cNvPr>
          <p:cNvSpPr txBox="1"/>
          <p:nvPr/>
        </p:nvSpPr>
        <p:spPr>
          <a:xfrm>
            <a:off x="20259040" y="4478447"/>
            <a:ext cx="3129280" cy="62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Diagram:</a:t>
            </a:r>
          </a:p>
        </p:txBody>
      </p:sp>
    </p:spTree>
    <p:extLst>
      <p:ext uri="{BB962C8B-B14F-4D97-AF65-F5344CB8AC3E}">
        <p14:creationId xmlns:p14="http://schemas.microsoft.com/office/powerpoint/2010/main" val="225690844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A551A-38A8-867B-C510-A10E42C9E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62009-B9CD-DAF8-2866-53FFE0691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Out There?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1690F291-4A62-7734-B0BF-BE0D82AA472F}"/>
              </a:ext>
            </a:extLst>
          </p:cNvPr>
          <p:cNvCxnSpPr/>
          <p:nvPr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37FF-823D-6976-E409-ED8BD5FBAB2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Quantum Processors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2F3C5A-2887-0C02-9748-956718E1E57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9565640"/>
          </a:xfrm>
        </p:spPr>
        <p:txBody>
          <a:bodyPr/>
          <a:lstStyle/>
          <a:p>
            <a:r>
              <a:rPr lang="en-US" dirty="0"/>
              <a:t>There are different types of quantum processors:</a:t>
            </a:r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Circuit-based quantum processors - QPUs are based on the </a:t>
            </a:r>
            <a:r>
              <a:rPr lang="en-US" dirty="0">
                <a:hlinkClick r:id="rId2" tooltip="Quantum circuit"/>
              </a:rPr>
              <a:t>quantum circuit</a:t>
            </a:r>
            <a:r>
              <a:rPr lang="en-US" dirty="0"/>
              <a:t> and </a:t>
            </a:r>
            <a:r>
              <a:rPr lang="en-US" dirty="0">
                <a:hlinkClick r:id="rId3" tooltip="Quantum logic gate"/>
              </a:rPr>
              <a:t>quantum logic gate</a:t>
            </a:r>
            <a:r>
              <a:rPr lang="en-US" dirty="0"/>
              <a:t>-based </a:t>
            </a:r>
            <a:r>
              <a:rPr lang="en-US" dirty="0">
                <a:hlinkClick r:id="rId4" tooltip="Model of computation"/>
              </a:rPr>
              <a:t>model of computing</a:t>
            </a:r>
            <a:r>
              <a:rPr lang="en-US" dirty="0"/>
              <a:t>. (e.g. IBM and others)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Annealing quantum processors - QPUs are based on </a:t>
            </a:r>
            <a:r>
              <a:rPr lang="en-US" dirty="0">
                <a:hlinkClick r:id="rId5" tooltip="Quantum annealing"/>
              </a:rPr>
              <a:t>quantum annealing</a:t>
            </a:r>
            <a:r>
              <a:rPr lang="en-US" dirty="0"/>
              <a:t>, not to be confused with digital annealing. (e.g. D-Wave)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Analog quantum processors - These QPUs are based on analog Hamiltonian simulation. (e.g. QuEra)</a:t>
            </a:r>
          </a:p>
          <a:p>
            <a:endParaRPr lang="en-US" dirty="0"/>
          </a:p>
          <a:p>
            <a:endParaRPr lang="en-US" dirty="0"/>
          </a:p>
          <a:p>
            <a:endParaRPr lang="en-US" dirty="0">
              <a:hlinkClick r:id="rId6"/>
            </a:endParaRPr>
          </a:p>
          <a:p>
            <a:endParaRPr lang="en-US" dirty="0">
              <a:hlinkClick r:id="rId6"/>
            </a:endParaRPr>
          </a:p>
          <a:p>
            <a:endParaRPr lang="en-US" dirty="0">
              <a:hlinkClick r:id="rId6"/>
            </a:endParaRPr>
          </a:p>
          <a:p>
            <a:endParaRPr lang="en-US" dirty="0">
              <a:hlinkClick r:id="rId6"/>
            </a:endParaRPr>
          </a:p>
          <a:p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https://en.wikipedia.org/wiki/List_of_quantum_processors</a:t>
            </a:r>
            <a:endParaRPr lang="en-US" dirty="0"/>
          </a:p>
          <a:p>
            <a:endParaRPr lang="en-US" dirty="0"/>
          </a:p>
        </p:txBody>
      </p:sp>
      <p:cxnSp>
        <p:nvCxnSpPr>
          <p:cNvPr id="10" name="Straight Connector 9" descr="Vertical column divider">
            <a:extLst>
              <a:ext uri="{FF2B5EF4-FFF2-40B4-BE49-F238E27FC236}">
                <a16:creationId xmlns:a16="http://schemas.microsoft.com/office/drawing/2014/main" id="{E33E8CFF-42E0-418C-AAF2-2288CC1DA021}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CB9E9-E6BC-2E52-2FB7-EF84509548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Quantum Programming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66A06-9CBB-21DE-D1F0-84619E7D5AA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9565640"/>
          </a:xfrm>
        </p:spPr>
        <p:txBody>
          <a:bodyPr/>
          <a:lstStyle/>
          <a:p>
            <a:r>
              <a:rPr lang="en-US" b="1" dirty="0"/>
              <a:t>Quantum programming</a:t>
            </a:r>
            <a:r>
              <a:rPr lang="en-US" dirty="0"/>
              <a:t> refers to the process of designing and implementing algorithms that operate on </a:t>
            </a:r>
            <a:r>
              <a:rPr lang="en-US" dirty="0">
                <a:hlinkClick r:id="rId7" tooltip="Quantum computing"/>
              </a:rPr>
              <a:t>quantum systems</a:t>
            </a:r>
            <a:r>
              <a:rPr lang="en-US" dirty="0"/>
              <a:t>, typically using quantum circuits composed of quantum gates, measurements, and classical control logic. </a:t>
            </a:r>
          </a:p>
          <a:p>
            <a:endParaRPr lang="en-US" dirty="0"/>
          </a:p>
          <a:p>
            <a:r>
              <a:rPr lang="en-US" dirty="0"/>
              <a:t>These circuits are developed to manipulate quantum states for specific computational tasks or experimental outcomes. </a:t>
            </a:r>
          </a:p>
          <a:p>
            <a:endParaRPr lang="en-US" dirty="0"/>
          </a:p>
          <a:p>
            <a:r>
              <a:rPr lang="en-US" dirty="0"/>
              <a:t>Quantum programs may be executed on quantum processors, simulated on classical hardware, or implemented through laboratory instrumentation for research purposes.</a:t>
            </a:r>
          </a:p>
          <a:p>
            <a:endParaRPr lang="en-US" dirty="0"/>
          </a:p>
          <a:p>
            <a:r>
              <a:rPr lang="en-US" dirty="0"/>
              <a:t>There are: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Quantum instruction sets (e.g. </a:t>
            </a:r>
            <a:r>
              <a:rPr lang="en-US" dirty="0" err="1"/>
              <a:t>OpenQASM</a:t>
            </a:r>
            <a:r>
              <a:rPr lang="en-US" dirty="0"/>
              <a:t>)</a:t>
            </a:r>
            <a:endParaRPr lang="en-US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Quantum software development kits (e.g. </a:t>
            </a:r>
            <a:r>
              <a:rPr lang="en-US" dirty="0" err="1"/>
              <a:t>Qiskit</a:t>
            </a:r>
            <a:r>
              <a:rPr lang="en-US" dirty="0"/>
              <a:t> and others)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Quantum programming languages</a:t>
            </a:r>
          </a:p>
          <a:p>
            <a:endParaRPr lang="en-US" dirty="0"/>
          </a:p>
          <a:p>
            <a:r>
              <a:rPr lang="en-US" dirty="0">
                <a:hlinkClick r:id="rId8"/>
              </a:rPr>
              <a:t>https://en.wikipedia.org/wiki/Quantum_programming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C2F0AEC-5E3E-EA8E-0B2B-CC4127C966B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Fall Fest 2025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4F6870-391A-379F-94BF-D4832B2085A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577850" y="10106213"/>
            <a:ext cx="1892302" cy="18923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BE2431-8B1C-87D6-74B1-9BDBB79AFEBB}"/>
              </a:ext>
            </a:extLst>
          </p:cNvPr>
          <p:cNvSpPr txBox="1"/>
          <p:nvPr/>
        </p:nvSpPr>
        <p:spPr>
          <a:xfrm>
            <a:off x="571500" y="3439160"/>
            <a:ext cx="8094980" cy="6131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dirty="0"/>
              <a:t>“The development of quantum software has been strongly influenced by the </a:t>
            </a:r>
            <a:r>
              <a:rPr lang="en-US" dirty="0">
                <a:hlinkClick r:id="rId11" tooltip="Open-source"/>
              </a:rPr>
              <a:t>open-source</a:t>
            </a:r>
            <a:r>
              <a:rPr lang="en-US" dirty="0"/>
              <a:t> community, with many toolkits and frameworks—such as </a:t>
            </a:r>
            <a:r>
              <a:rPr lang="en-US" dirty="0" err="1">
                <a:hlinkClick r:id="rId12" tooltip="Qiskit"/>
              </a:rPr>
              <a:t>Qiskit</a:t>
            </a:r>
            <a:r>
              <a:rPr lang="en-US" dirty="0"/>
              <a:t>, </a:t>
            </a:r>
            <a:r>
              <a:rPr lang="en-US" dirty="0">
                <a:hlinkClick r:id="rId13" tooltip="Cirq"/>
              </a:rPr>
              <a:t>Cirq</a:t>
            </a:r>
            <a:r>
              <a:rPr lang="en-US" dirty="0"/>
              <a:t>, PennyLane, and </a:t>
            </a:r>
            <a:r>
              <a:rPr lang="en-US" dirty="0" err="1"/>
              <a:t>qBraid</a:t>
            </a:r>
            <a:r>
              <a:rPr lang="en-US" dirty="0"/>
              <a:t> SDK—available under open licenses,” Wikipedia, Quantum Programming.</a:t>
            </a: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  <a:p>
            <a:pPr defTabSz="2438400">
              <a:spcBef>
                <a:spcPts val="2900"/>
              </a:spcBef>
              <a:buSzPct val="100000"/>
            </a:pPr>
            <a:r>
              <a:rPr lang="en-US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  <a:hlinkClick r:id="rId14"/>
              </a:rPr>
              <a:t>https://unitary.foundation/posts/2024_surveyresults/</a:t>
            </a: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  <a:p>
            <a:pPr defTabSz="2438400">
              <a:spcBef>
                <a:spcPts val="2900"/>
              </a:spcBef>
              <a:buSzPct val="100000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08208426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Quantum_Presentation_Template_Plex_Embed" id="{E751D091-48B7-B947-A3EB-61D5938A941E}" vid="{BBD60A32-9C2D-5B41-BB36-F4AA98EC1F0C}"/>
    </a:ext>
  </a:extLst>
</a:theme>
</file>

<file path=ppt/theme/theme2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ppt/theme/theme3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presentation template</Template>
  <TotalTime>3192</TotalTime>
  <Words>1947</Words>
  <Application>Microsoft Office PowerPoint</Application>
  <PresentationFormat>Custom</PresentationFormat>
  <Paragraphs>343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Courier New</vt:lpstr>
      <vt:lpstr>IBM Plex Mono</vt:lpstr>
      <vt:lpstr>IBM Plex Sans</vt:lpstr>
      <vt:lpstr>IBM Plex Sans Bold</vt:lpstr>
      <vt:lpstr>IBM Plex Sans ExtLt</vt:lpstr>
      <vt:lpstr>IBM Plex Sans Light</vt:lpstr>
      <vt:lpstr>IBM Plex Sans Medm</vt:lpstr>
      <vt:lpstr>Wingdings</vt:lpstr>
      <vt:lpstr>IBM presentation template</vt:lpstr>
      <vt:lpstr>PowerPoint Presentation</vt:lpstr>
      <vt:lpstr>Today’s Agenda</vt:lpstr>
      <vt:lpstr>Qiskit Fall Fest – What is it?</vt:lpstr>
      <vt:lpstr>Qiskit Fall Fest 2025</vt:lpstr>
      <vt:lpstr>SQCM FF25 Schedule</vt:lpstr>
      <vt:lpstr>IBM Quantum and Others – hardware and software</vt:lpstr>
      <vt:lpstr>IBM Quantum, Hardware</vt:lpstr>
      <vt:lpstr>IBM Quantum, Roadmap</vt:lpstr>
      <vt:lpstr>What’s Out There?</vt:lpstr>
      <vt:lpstr>Qiskit</vt:lpstr>
      <vt:lpstr>How do I write and run Qiskit code?</vt:lpstr>
      <vt:lpstr>PowerPoint Presentation</vt:lpstr>
      <vt:lpstr>PowerPoint Presentation</vt:lpstr>
      <vt:lpstr>How do I learn more?</vt:lpstr>
      <vt:lpstr>SQCM Fall Fest 2025 Activities </vt:lpstr>
      <vt:lpstr>PowerPoint Presentation</vt:lpstr>
      <vt:lpstr>What are the project options?</vt:lpstr>
      <vt:lpstr>How do I earn a certificate from IBM Quantum?</vt:lpstr>
      <vt:lpstr>How do spend the rest of my time today at the SQCM FF25 Kickoff?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Templates  Sample layouts</dc:title>
  <dc:subject/>
  <dc:creator>Natalie Hawkins</dc:creator>
  <cp:keywords/>
  <dc:description/>
  <cp:lastModifiedBy>Natalie Hawkins</cp:lastModifiedBy>
  <cp:revision>137</cp:revision>
  <cp:lastPrinted>2019-04-25T15:14:05Z</cp:lastPrinted>
  <dcterms:created xsi:type="dcterms:W3CDTF">2024-04-30T19:03:56Z</dcterms:created>
  <dcterms:modified xsi:type="dcterms:W3CDTF">2025-10-03T21:16:35Z</dcterms:modified>
  <cp:category/>
</cp:coreProperties>
</file>

<file path=docProps/thumbnail.jpeg>
</file>